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72" r:id="rId2"/>
  </p:sldMasterIdLst>
  <p:notesMasterIdLst>
    <p:notesMasterId r:id="rId127"/>
  </p:notesMasterIdLst>
  <p:sldIdLst>
    <p:sldId id="537" r:id="rId3"/>
    <p:sldId id="630" r:id="rId4"/>
    <p:sldId id="536" r:id="rId5"/>
    <p:sldId id="631" r:id="rId6"/>
    <p:sldId id="560" r:id="rId7"/>
    <p:sldId id="561" r:id="rId8"/>
    <p:sldId id="562" r:id="rId9"/>
    <p:sldId id="620" r:id="rId10"/>
    <p:sldId id="538" r:id="rId11"/>
    <p:sldId id="632" r:id="rId12"/>
    <p:sldId id="566" r:id="rId13"/>
    <p:sldId id="567" r:id="rId14"/>
    <p:sldId id="568" r:id="rId15"/>
    <p:sldId id="570" r:id="rId16"/>
    <p:sldId id="633" r:id="rId17"/>
    <p:sldId id="569" r:id="rId18"/>
    <p:sldId id="571" r:id="rId19"/>
    <p:sldId id="634" r:id="rId20"/>
    <p:sldId id="572" r:id="rId21"/>
    <p:sldId id="573" r:id="rId22"/>
    <p:sldId id="574" r:id="rId23"/>
    <p:sldId id="575" r:id="rId24"/>
    <p:sldId id="635" r:id="rId25"/>
    <p:sldId id="577" r:id="rId26"/>
    <p:sldId id="664" r:id="rId27"/>
    <p:sldId id="636" r:id="rId28"/>
    <p:sldId id="637" r:id="rId29"/>
    <p:sldId id="638" r:id="rId30"/>
    <p:sldId id="641" r:id="rId31"/>
    <p:sldId id="580" r:id="rId32"/>
    <p:sldId id="639" r:id="rId33"/>
    <p:sldId id="640" r:id="rId34"/>
    <p:sldId id="642" r:id="rId35"/>
    <p:sldId id="643" r:id="rId36"/>
    <p:sldId id="644" r:id="rId37"/>
    <p:sldId id="645" r:id="rId38"/>
    <p:sldId id="646" r:id="rId39"/>
    <p:sldId id="647" r:id="rId40"/>
    <p:sldId id="648" r:id="rId41"/>
    <p:sldId id="649" r:id="rId42"/>
    <p:sldId id="650" r:id="rId43"/>
    <p:sldId id="652" r:id="rId44"/>
    <p:sldId id="606" r:id="rId45"/>
    <p:sldId id="629" r:id="rId46"/>
    <p:sldId id="582" r:id="rId47"/>
    <p:sldId id="654" r:id="rId48"/>
    <p:sldId id="655" r:id="rId49"/>
    <p:sldId id="656" r:id="rId50"/>
    <p:sldId id="657" r:id="rId51"/>
    <p:sldId id="658" r:id="rId52"/>
    <p:sldId id="659" r:id="rId53"/>
    <p:sldId id="660" r:id="rId54"/>
    <p:sldId id="661" r:id="rId55"/>
    <p:sldId id="599" r:id="rId56"/>
    <p:sldId id="662" r:id="rId57"/>
    <p:sldId id="663" r:id="rId58"/>
    <p:sldId id="600" r:id="rId59"/>
    <p:sldId id="564" r:id="rId60"/>
    <p:sldId id="608" r:id="rId61"/>
    <p:sldId id="665" r:id="rId62"/>
    <p:sldId id="666" r:id="rId63"/>
    <p:sldId id="667" r:id="rId64"/>
    <p:sldId id="668" r:id="rId65"/>
    <p:sldId id="669" r:id="rId66"/>
    <p:sldId id="670" r:id="rId67"/>
    <p:sldId id="671" r:id="rId68"/>
    <p:sldId id="672" r:id="rId69"/>
    <p:sldId id="673" r:id="rId70"/>
    <p:sldId id="674" r:id="rId71"/>
    <p:sldId id="675" r:id="rId72"/>
    <p:sldId id="676" r:id="rId73"/>
    <p:sldId id="677" r:id="rId74"/>
    <p:sldId id="678" r:id="rId75"/>
    <p:sldId id="679" r:id="rId76"/>
    <p:sldId id="680" r:id="rId77"/>
    <p:sldId id="681" r:id="rId78"/>
    <p:sldId id="682" r:id="rId79"/>
    <p:sldId id="683" r:id="rId80"/>
    <p:sldId id="684" r:id="rId81"/>
    <p:sldId id="685" r:id="rId82"/>
    <p:sldId id="686" r:id="rId83"/>
    <p:sldId id="687" r:id="rId84"/>
    <p:sldId id="688" r:id="rId85"/>
    <p:sldId id="689" r:id="rId86"/>
    <p:sldId id="690" r:id="rId87"/>
    <p:sldId id="691" r:id="rId88"/>
    <p:sldId id="692" r:id="rId89"/>
    <p:sldId id="693" r:id="rId90"/>
    <p:sldId id="716" r:id="rId91"/>
    <p:sldId id="718" r:id="rId92"/>
    <p:sldId id="616" r:id="rId93"/>
    <p:sldId id="694" r:id="rId94"/>
    <p:sldId id="695" r:id="rId95"/>
    <p:sldId id="696" r:id="rId96"/>
    <p:sldId id="697" r:id="rId97"/>
    <p:sldId id="698" r:id="rId98"/>
    <p:sldId id="699" r:id="rId99"/>
    <p:sldId id="719" r:id="rId100"/>
    <p:sldId id="720" r:id="rId101"/>
    <p:sldId id="618" r:id="rId102"/>
    <p:sldId id="700" r:id="rId103"/>
    <p:sldId id="701" r:id="rId104"/>
    <p:sldId id="702" r:id="rId105"/>
    <p:sldId id="703" r:id="rId106"/>
    <p:sldId id="704" r:id="rId107"/>
    <p:sldId id="705" r:id="rId108"/>
    <p:sldId id="721" r:id="rId109"/>
    <p:sldId id="722" r:id="rId110"/>
    <p:sldId id="706" r:id="rId111"/>
    <p:sldId id="707" r:id="rId112"/>
    <p:sldId id="708" r:id="rId113"/>
    <p:sldId id="709" r:id="rId114"/>
    <p:sldId id="710" r:id="rId115"/>
    <p:sldId id="711" r:id="rId116"/>
    <p:sldId id="712" r:id="rId117"/>
    <p:sldId id="723" r:id="rId118"/>
    <p:sldId id="724" r:id="rId119"/>
    <p:sldId id="713" r:id="rId120"/>
    <p:sldId id="714" r:id="rId121"/>
    <p:sldId id="725" r:id="rId122"/>
    <p:sldId id="726" r:id="rId123"/>
    <p:sldId id="727" r:id="rId124"/>
    <p:sldId id="619" r:id="rId125"/>
    <p:sldId id="728" r:id="rId12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bhishek Nagar" initials="A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660"/>
  </p:normalViewPr>
  <p:slideViewPr>
    <p:cSldViewPr snapToGrid="0">
      <p:cViewPr varScale="1">
        <p:scale>
          <a:sx n="89" d="100"/>
          <a:sy n="89" d="100"/>
        </p:scale>
        <p:origin x="1243" y="72"/>
      </p:cViewPr>
      <p:guideLst/>
    </p:cSldViewPr>
  </p:slideViewPr>
  <p:notesTextViewPr>
    <p:cViewPr>
      <p:scale>
        <a:sx n="1" d="1"/>
        <a:sy n="1" d="1"/>
      </p:scale>
      <p:origin x="0" y="0"/>
    </p:cViewPr>
  </p:notesTextViewPr>
  <p:sorterViewPr>
    <p:cViewPr>
      <p:scale>
        <a:sx n="100" d="100"/>
        <a:sy n="100" d="100"/>
      </p:scale>
      <p:origin x="0" y="-25373"/>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7840" cy="466434"/>
          </a:xfrm>
          <a:prstGeom prst="rect">
            <a:avLst/>
          </a:prstGeom>
        </p:spPr>
        <p:txBody>
          <a:bodyPr vert="horz" lIns="93173" tIns="46586" rIns="93173" bIns="46586" rtlCol="0"/>
          <a:lstStyle>
            <a:lvl1pPr algn="l">
              <a:defRPr sz="1300"/>
            </a:lvl1pPr>
          </a:lstStyle>
          <a:p>
            <a:endParaRPr lang="en-US"/>
          </a:p>
        </p:txBody>
      </p:sp>
      <p:sp>
        <p:nvSpPr>
          <p:cNvPr id="3" name="Date Placeholder 2"/>
          <p:cNvSpPr>
            <a:spLocks noGrp="1"/>
          </p:cNvSpPr>
          <p:nvPr>
            <p:ph type="dt" idx="1"/>
          </p:nvPr>
        </p:nvSpPr>
        <p:spPr>
          <a:xfrm>
            <a:off x="3970939" y="1"/>
            <a:ext cx="3037840" cy="466434"/>
          </a:xfrm>
          <a:prstGeom prst="rect">
            <a:avLst/>
          </a:prstGeom>
        </p:spPr>
        <p:txBody>
          <a:bodyPr vert="horz" lIns="93173" tIns="46586" rIns="93173" bIns="46586" rtlCol="0"/>
          <a:lstStyle>
            <a:lvl1pPr algn="r">
              <a:defRPr sz="1300"/>
            </a:lvl1pPr>
          </a:lstStyle>
          <a:p>
            <a:fld id="{4F796BC7-E5C2-498A-B4E4-01EC0A450D36}" type="datetimeFigureOut">
              <a:rPr lang="en-US" smtClean="0"/>
              <a:t>12/10/2019</a:t>
            </a:fld>
            <a:endParaRPr lang="en-US"/>
          </a:p>
        </p:txBody>
      </p:sp>
      <p:sp>
        <p:nvSpPr>
          <p:cNvPr id="4" name="Slide Image Placeholder 3"/>
          <p:cNvSpPr>
            <a:spLocks noGrp="1" noRot="1" noChangeAspect="1"/>
          </p:cNvSpPr>
          <p:nvPr>
            <p:ph type="sldImg" idx="2"/>
          </p:nvPr>
        </p:nvSpPr>
        <p:spPr>
          <a:xfrm>
            <a:off x="1416050" y="1162050"/>
            <a:ext cx="4179888" cy="3136900"/>
          </a:xfrm>
          <a:prstGeom prst="rect">
            <a:avLst/>
          </a:prstGeom>
          <a:noFill/>
          <a:ln w="12700">
            <a:solidFill>
              <a:prstClr val="black"/>
            </a:solidFill>
          </a:ln>
        </p:spPr>
        <p:txBody>
          <a:bodyPr vert="horz" lIns="93173" tIns="46586" rIns="93173" bIns="46586" rtlCol="0" anchor="ctr"/>
          <a:lstStyle/>
          <a:p>
            <a:endParaRPr lang="en-US"/>
          </a:p>
        </p:txBody>
      </p:sp>
      <p:sp>
        <p:nvSpPr>
          <p:cNvPr id="5" name="Notes Placeholder 4"/>
          <p:cNvSpPr>
            <a:spLocks noGrp="1"/>
          </p:cNvSpPr>
          <p:nvPr>
            <p:ph type="body" sz="quarter" idx="3"/>
          </p:nvPr>
        </p:nvSpPr>
        <p:spPr>
          <a:xfrm>
            <a:off x="701041" y="4473892"/>
            <a:ext cx="5608320" cy="3660458"/>
          </a:xfrm>
          <a:prstGeom prst="rect">
            <a:avLst/>
          </a:prstGeom>
        </p:spPr>
        <p:txBody>
          <a:bodyPr vert="horz" lIns="93173" tIns="46586" rIns="93173"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968"/>
            <a:ext cx="3037840" cy="466433"/>
          </a:xfrm>
          <a:prstGeom prst="rect">
            <a:avLst/>
          </a:prstGeom>
        </p:spPr>
        <p:txBody>
          <a:bodyPr vert="horz" lIns="93173" tIns="46586" rIns="93173"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9" y="8829968"/>
            <a:ext cx="3037840" cy="466433"/>
          </a:xfrm>
          <a:prstGeom prst="rect">
            <a:avLst/>
          </a:prstGeom>
        </p:spPr>
        <p:txBody>
          <a:bodyPr vert="horz" lIns="93173" tIns="46586" rIns="93173" bIns="46586" rtlCol="0" anchor="b"/>
          <a:lstStyle>
            <a:lvl1pPr algn="r">
              <a:defRPr sz="1300"/>
            </a:lvl1pPr>
          </a:lstStyle>
          <a:p>
            <a:fld id="{1E362D8A-CCE6-4B95-A669-8EF68042926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FFFFFF"/>
                </a:solidFill>
                <a:latin typeface="Helvetica"/>
                <a:cs typeface="Helvetica"/>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007723" y="6356350"/>
            <a:ext cx="3128554"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dirty="0"/>
          </a:p>
        </p:txBody>
      </p:sp>
    </p:spTree>
    <p:extLst>
      <p:ext uri="{BB962C8B-B14F-4D97-AF65-F5344CB8AC3E}">
        <p14:creationId xmlns:p14="http://schemas.microsoft.com/office/powerpoint/2010/main" val="281545560"/>
      </p:ext>
    </p:extLst>
  </p:cSld>
  <p:clrMapOvr>
    <a:masterClrMapping/>
  </p:clrMapOvr>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fr-FR" smtClean="0"/>
              <a:t>ECE 484 Presentations,  2019</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17131090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fr-FR" smtClean="0"/>
              <a:t>ECE 484 Presentations,  2019</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35310967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DCB603-DD01-A748-9C61-5B34346B2E0D}"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262612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DCB603-DD01-A748-9C61-5B34346B2E0D}"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259388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DCB603-DD01-A748-9C61-5B34346B2E0D}"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528639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DCB603-DD01-A748-9C61-5B34346B2E0D}"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280585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DCB603-DD01-A748-9C61-5B34346B2E0D}" type="datetimeFigureOut">
              <a:rPr lang="en-US" smtClean="0"/>
              <a:t>12/10/2019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52923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DCB603-DD01-A748-9C61-5B34346B2E0D}" type="datetimeFigureOut">
              <a:rPr lang="en-US" smtClean="0"/>
              <a:t>12/10/2019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864456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DCB603-DD01-A748-9C61-5B34346B2E0D}" type="datetimeFigureOut">
              <a:rPr lang="en-US" smtClean="0"/>
              <a:t>12/10/2019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942992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5DCB603-DD01-A748-9C61-5B34346B2E0D}"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75101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B77C0E-67A9-7043-A4EF-BB6590D640F8}" type="datetimeFigureOut">
              <a:rPr lang="en-US" smtClean="0"/>
              <a:t>12/10/2019</a:t>
            </a:fld>
            <a:endParaRPr lang="en-US"/>
          </a:p>
        </p:txBody>
      </p:sp>
      <p:sp>
        <p:nvSpPr>
          <p:cNvPr id="5" name="Footer Placeholder 4"/>
          <p:cNvSpPr>
            <a:spLocks noGrp="1"/>
          </p:cNvSpPr>
          <p:nvPr>
            <p:ph type="ftr" sz="quarter" idx="11"/>
          </p:nvPr>
        </p:nvSpPr>
        <p:spPr>
          <a:xfrm>
            <a:off x="2994660" y="6356350"/>
            <a:ext cx="3154680"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smtClean="0"/>
          </a:p>
        </p:txBody>
      </p:sp>
      <p:sp>
        <p:nvSpPr>
          <p:cNvPr id="6" name="Slide Number Placeholder 5"/>
          <p:cNvSpPr>
            <a:spLocks noGrp="1"/>
          </p:cNvSpPr>
          <p:nvPr>
            <p:ph type="sldNum" sz="quarter" idx="12"/>
          </p:nvPr>
        </p:nvSpPr>
        <p:spPr/>
        <p:txBody>
          <a:bodyPr/>
          <a:lstStyle/>
          <a:p>
            <a:r>
              <a:rPr lang="en-US" smtClean="0"/>
              <a:t>p.</a:t>
            </a:r>
            <a:fld id="{1BDD2F6A-436C-4F7B-B1FF-4F5D571FED2E}"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2802" y="6496457"/>
            <a:ext cx="619147" cy="471132"/>
          </a:xfrm>
          <a:prstGeom prst="rect">
            <a:avLst/>
          </a:prstGeom>
        </p:spPr>
      </p:pic>
      <p:cxnSp>
        <p:nvCxnSpPr>
          <p:cNvPr id="8" name="Straight Connector 7"/>
          <p:cNvCxnSpPr/>
          <p:nvPr userDrawn="1"/>
        </p:nvCxnSpPr>
        <p:spPr>
          <a:xfrm flipV="1">
            <a:off x="0" y="570451"/>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8848" y="6525404"/>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495705"/>
      </p:ext>
    </p:extLst>
  </p:cSld>
  <p:clrMapOvr>
    <a:masterClrMapping/>
  </p:clrMapOvr>
  <p:timing>
    <p:tnLst>
      <p:par>
        <p:cTn id="1" dur="indefinite" restart="never" nodeType="tmRoot"/>
      </p:par>
    </p:tn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5DCB603-DD01-A748-9C61-5B34346B2E0D}"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1314425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DCB603-DD01-A748-9C61-5B34346B2E0D}"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877704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DCB603-DD01-A748-9C61-5B34346B2E0D}"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3291293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968535" y="6356350"/>
            <a:ext cx="3206931"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smtClean="0"/>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663027697"/>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2964180" y="6356350"/>
            <a:ext cx="3215640"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smtClean="0"/>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994713662"/>
      </p:ext>
    </p:extLst>
  </p:cSld>
  <p:clrMapOvr>
    <a:masterClrMapping/>
  </p:clrMapOvr>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2903220" y="6356350"/>
            <a:ext cx="3337560"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smtClean="0"/>
          </a:p>
        </p:txBody>
      </p:sp>
      <p:sp>
        <p:nvSpPr>
          <p:cNvPr id="9" name="Slide Number Placeholder 8"/>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457681871"/>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2968535" y="6356350"/>
            <a:ext cx="3206931"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smtClean="0"/>
          </a:p>
        </p:txBody>
      </p:sp>
      <p:sp>
        <p:nvSpPr>
          <p:cNvPr id="5" name="Slide Number Placeholder 4"/>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877631879"/>
      </p:ext>
    </p:extLst>
  </p:cSld>
  <p:clrMapOvr>
    <a:masterClrMapping/>
  </p:clrMapOvr>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fr-FR" smtClean="0"/>
              <a:t>ECE 484 Presentations,  2019</a:t>
            </a:r>
            <a:endParaRPr lang="en-US"/>
          </a:p>
        </p:txBody>
      </p:sp>
      <p:sp>
        <p:nvSpPr>
          <p:cNvPr id="4" name="Slide Number Placeholder 3"/>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97903197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fr-FR" smtClean="0"/>
              <a:t>ECE 484 Presentations,  2019</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15384377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fr-FR" smtClean="0"/>
              <a:t>ECE 484 Presentations,  2019</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66287718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ECE 484 Presentations,  2019</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D2F6A-436C-4F7B-B1FF-4F5D571FED2E}" type="slidenum">
              <a:rPr lang="en-US" smtClean="0"/>
              <a:t>‹#›</a:t>
            </a:fld>
            <a:endParaRPr lang="en-US"/>
          </a:p>
        </p:txBody>
      </p:sp>
    </p:spTree>
    <p:extLst>
      <p:ext uri="{BB962C8B-B14F-4D97-AF65-F5344CB8AC3E}">
        <p14:creationId xmlns:p14="http://schemas.microsoft.com/office/powerpoint/2010/main" val="1682254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CB603-DD01-A748-9C61-5B34346B2E0D}" type="datetimeFigureOut">
              <a:rPr lang="en-US" smtClean="0"/>
              <a:t>12/10/2019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D8A63-AB99-094D-874B-7C6430332091}" type="slidenum">
              <a:rPr lang="en-US" smtClean="0"/>
              <a:t>‹#›</a:t>
            </a:fld>
            <a:endParaRPr lang="en-US"/>
          </a:p>
        </p:txBody>
      </p:sp>
    </p:spTree>
    <p:extLst>
      <p:ext uri="{BB962C8B-B14F-4D97-AF65-F5344CB8AC3E}">
        <p14:creationId xmlns:p14="http://schemas.microsoft.com/office/powerpoint/2010/main" val="1267608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escience.cn/people/JunweiHan/NWPU-RESISC45.html" TargetMode="Externa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B3790-8390-6940-8F63-4F567816C0F4}"/>
              </a:ext>
            </a:extLst>
          </p:cNvPr>
          <p:cNvSpPr>
            <a:spLocks noGrp="1"/>
          </p:cNvSpPr>
          <p:nvPr>
            <p:ph type="ctrTitle"/>
          </p:nvPr>
        </p:nvSpPr>
        <p:spPr>
          <a:xfrm>
            <a:off x="0" y="1625327"/>
            <a:ext cx="9144000" cy="1470025"/>
          </a:xfrm>
        </p:spPr>
        <p:txBody>
          <a:bodyPr>
            <a:noAutofit/>
          </a:bodyPr>
          <a:lstStyle/>
          <a:p>
            <a:r>
              <a:rPr lang="en-US" sz="3400" dirty="0" smtClean="0">
                <a:latin typeface="Times New Roman" panose="02020603050405020304" pitchFamily="18" charset="0"/>
                <a:cs typeface="Times New Roman" panose="02020603050405020304" pitchFamily="18" charset="0"/>
              </a:rPr>
              <a:t>ECE5584 Digital Image Processing: Final Project</a:t>
            </a:r>
            <a:br>
              <a:rPr lang="en-US" sz="3400" dirty="0" smtClean="0">
                <a:latin typeface="Times New Roman" panose="02020603050405020304" pitchFamily="18" charset="0"/>
                <a:cs typeface="Times New Roman" panose="02020603050405020304" pitchFamily="18" charset="0"/>
              </a:rPr>
            </a:br>
            <a:r>
              <a:rPr lang="en-US" sz="3400" dirty="0" smtClean="0">
                <a:latin typeface="Times New Roman" panose="02020603050405020304" pitchFamily="18" charset="0"/>
                <a:cs typeface="Times New Roman" panose="02020603050405020304" pitchFamily="18" charset="0"/>
              </a:rPr>
              <a:t>Image Restoration with Deep Learning</a:t>
            </a:r>
            <a:br>
              <a:rPr lang="en-US" sz="3400" dirty="0" smtClean="0">
                <a:latin typeface="Times New Roman" panose="02020603050405020304" pitchFamily="18" charset="0"/>
                <a:cs typeface="Times New Roman" panose="02020603050405020304" pitchFamily="18" charset="0"/>
              </a:rPr>
            </a:br>
            <a:r>
              <a:rPr lang="en-US" sz="3400" i="1" dirty="0" smtClean="0">
                <a:latin typeface="Times New Roman" panose="02020603050405020304" pitchFamily="18" charset="0"/>
                <a:cs typeface="Times New Roman" panose="02020603050405020304" pitchFamily="18" charset="0"/>
              </a:rPr>
              <a:t>Fall 2019</a:t>
            </a:r>
            <a:endParaRPr lang="en-US" sz="3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7222779-E0BB-D34F-A7FC-D2F6866B1362}"/>
              </a:ext>
            </a:extLst>
          </p:cNvPr>
          <p:cNvSpPr>
            <a:spLocks noGrp="1"/>
          </p:cNvSpPr>
          <p:nvPr>
            <p:ph type="subTitle" idx="1"/>
          </p:nvPr>
        </p:nvSpPr>
        <p:spPr>
          <a:xfrm>
            <a:off x="0" y="3434979"/>
            <a:ext cx="9144000" cy="2038350"/>
          </a:xfrm>
        </p:spPr>
        <p:txBody>
          <a:bodyPr>
            <a:normAutofit/>
          </a:bodyPr>
          <a:lstStyle/>
          <a:p>
            <a:r>
              <a:rPr lang="en-US" i="1" dirty="0" smtClean="0">
                <a:latin typeface="Times New Roman" panose="02020603050405020304" pitchFamily="18" charset="0"/>
                <a:cs typeface="Times New Roman" panose="02020603050405020304" pitchFamily="18" charset="0"/>
              </a:rPr>
              <a:t>By</a:t>
            </a:r>
            <a:r>
              <a:rPr lang="en-US" dirty="0" smtClean="0">
                <a:latin typeface="Times New Roman" panose="02020603050405020304" pitchFamily="18" charset="0"/>
                <a:cs typeface="Times New Roman" panose="02020603050405020304" pitchFamily="18" charset="0"/>
              </a:rPr>
              <a:t> Matthew Kayrish and </a:t>
            </a:r>
            <a:r>
              <a:rPr lang="en-US" dirty="0" err="1" smtClean="0">
                <a:latin typeface="Times New Roman" panose="02020603050405020304" pitchFamily="18" charset="0"/>
                <a:cs typeface="Times New Roman" panose="02020603050405020304" pitchFamily="18" charset="0"/>
              </a:rPr>
              <a:t>Maiyue</a:t>
            </a:r>
            <a:r>
              <a:rPr lang="en-US" dirty="0" smtClean="0">
                <a:latin typeface="Times New Roman" panose="02020603050405020304" pitchFamily="18" charset="0"/>
                <a:cs typeface="Times New Roman" panose="02020603050405020304" pitchFamily="18" charset="0"/>
              </a:rPr>
              <a:t> Zhang</a:t>
            </a:r>
            <a:endParaRPr lang="en-US" i="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956649F-0F03-8340-813A-B03E0A4D184E}"/>
              </a:ext>
            </a:extLst>
          </p:cNvPr>
          <p:cNvSpPr>
            <a:spLocks noGrp="1"/>
          </p:cNvSpPr>
          <p:nvPr>
            <p:ph type="ftr" sz="quarter" idx="11"/>
          </p:nvPr>
        </p:nvSpPr>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DC38A2B5-8936-A04C-94D8-48427B08A498}"/>
              </a:ext>
            </a:extLst>
          </p:cNvPr>
          <p:cNvSpPr>
            <a:spLocks noGrp="1"/>
          </p:cNvSpPr>
          <p:nvPr>
            <p:ph type="sldNum" sz="quarter" idx="12"/>
          </p:nvPr>
        </p:nvSpPr>
        <p:spPr/>
        <p:txBody>
          <a:bodyPr/>
          <a:lstStyle/>
          <a:p>
            <a:fld id="{1BDD2F6A-436C-4F7B-B1FF-4F5D571FED2E}" type="slidenum">
              <a:rPr lang="en-US" smtClean="0"/>
              <a:t>1</a:t>
            </a:fld>
            <a:endParaRPr lang="en-US"/>
          </a:p>
        </p:txBody>
      </p:sp>
    </p:spTree>
    <p:extLst>
      <p:ext uri="{BB962C8B-B14F-4D97-AF65-F5344CB8AC3E}">
        <p14:creationId xmlns:p14="http://schemas.microsoft.com/office/powerpoint/2010/main" val="14452053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trainBilat.py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10</a:t>
            </a:fld>
            <a:endParaRPr lang="en-US" dirty="0"/>
          </a:p>
        </p:txBody>
      </p:sp>
      <p:sp>
        <p:nvSpPr>
          <p:cNvPr id="6" name="TextBox 5"/>
          <p:cNvSpPr txBox="1"/>
          <p:nvPr/>
        </p:nvSpPr>
        <p:spPr>
          <a:xfrm>
            <a:off x="4360262" y="1028368"/>
            <a:ext cx="4059060"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Include the needed packages</a:t>
            </a:r>
          </a:p>
          <a:p>
            <a:pPr marL="285750" indent="-285750">
              <a:buFont typeface="Arial" panose="020B0604020202020204" pitchFamily="34" charset="0"/>
              <a:buChar char="•"/>
            </a:pPr>
            <a:r>
              <a:rPr lang="en-US" dirty="0" smtClean="0"/>
              <a:t>Set the location of training data</a:t>
            </a:r>
          </a:p>
          <a:p>
            <a:pPr marL="285750" indent="-285750">
              <a:buFont typeface="Arial" panose="020B0604020202020204" pitchFamily="34" charset="0"/>
              <a:buChar char="•"/>
            </a:pPr>
            <a:r>
              <a:rPr lang="en-US" dirty="0" smtClean="0"/>
              <a:t>Tell the program HOW to find the GPU</a:t>
            </a:r>
          </a:p>
          <a:p>
            <a:pPr marL="285750" indent="-285750">
              <a:buFont typeface="Arial" panose="020B0604020202020204" pitchFamily="34" charset="0"/>
              <a:buChar char="•"/>
            </a:pPr>
            <a:r>
              <a:rPr lang="en-US" dirty="0" smtClean="0"/>
              <a:t>Set the training parameters</a:t>
            </a:r>
            <a:endParaRPr lang="en-US" dirty="0"/>
          </a:p>
        </p:txBody>
      </p:sp>
      <p:pic>
        <p:nvPicPr>
          <p:cNvPr id="7" name="Picture 6"/>
          <p:cNvPicPr>
            <a:picLocks noChangeAspect="1"/>
          </p:cNvPicPr>
          <p:nvPr/>
        </p:nvPicPr>
        <p:blipFill>
          <a:blip r:embed="rId2"/>
          <a:stretch>
            <a:fillRect/>
          </a:stretch>
        </p:blipFill>
        <p:spPr>
          <a:xfrm>
            <a:off x="177031" y="984070"/>
            <a:ext cx="3924640" cy="4328535"/>
          </a:xfrm>
          <a:prstGeom prst="rect">
            <a:avLst/>
          </a:prstGeom>
        </p:spPr>
      </p:pic>
      <p:cxnSp>
        <p:nvCxnSpPr>
          <p:cNvPr id="8" name="Straight Arrow Connector 7"/>
          <p:cNvCxnSpPr/>
          <p:nvPr/>
        </p:nvCxnSpPr>
        <p:spPr>
          <a:xfrm flipH="1" flipV="1">
            <a:off x="2353485" y="4831809"/>
            <a:ext cx="1506070" cy="18517"/>
          </a:xfrm>
          <a:prstGeom prst="straightConnector1">
            <a:avLst/>
          </a:prstGeom>
          <a:ln w="38100">
            <a:solidFill>
              <a:schemeClr val="accent2"/>
            </a:solidFill>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032455" y="4647143"/>
            <a:ext cx="2703112" cy="369332"/>
          </a:xfrm>
          <a:prstGeom prst="rect">
            <a:avLst/>
          </a:prstGeom>
          <a:noFill/>
        </p:spPr>
        <p:txBody>
          <a:bodyPr wrap="none" rtlCol="0">
            <a:spAutoFit/>
          </a:bodyPr>
          <a:lstStyle/>
          <a:p>
            <a:r>
              <a:rPr lang="en-US" dirty="0" smtClean="0"/>
              <a:t>Sigma = 20.0…Scaled by 10</a:t>
            </a:r>
            <a:endParaRPr lang="en-US" dirty="0"/>
          </a:p>
        </p:txBody>
      </p:sp>
      <p:cxnSp>
        <p:nvCxnSpPr>
          <p:cNvPr id="10" name="Straight Arrow Connector 9"/>
          <p:cNvCxnSpPr/>
          <p:nvPr/>
        </p:nvCxnSpPr>
        <p:spPr>
          <a:xfrm flipH="1" flipV="1">
            <a:off x="2407270" y="3944302"/>
            <a:ext cx="1506070" cy="18517"/>
          </a:xfrm>
          <a:prstGeom prst="straightConnector1">
            <a:avLst/>
          </a:prstGeom>
          <a:ln w="38100">
            <a:solidFill>
              <a:schemeClr val="accent2"/>
            </a:solidFill>
            <a:tailEnd type="triangle"/>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4086240" y="3759636"/>
            <a:ext cx="1507720" cy="369332"/>
          </a:xfrm>
          <a:prstGeom prst="rect">
            <a:avLst/>
          </a:prstGeom>
          <a:noFill/>
        </p:spPr>
        <p:txBody>
          <a:bodyPr wrap="none" rtlCol="0">
            <a:spAutoFit/>
          </a:bodyPr>
          <a:lstStyle/>
          <a:p>
            <a:r>
              <a:rPr lang="en-US" dirty="0" smtClean="0"/>
              <a:t>Depth equal 4</a:t>
            </a:r>
            <a:endParaRPr lang="en-US" dirty="0"/>
          </a:p>
        </p:txBody>
      </p:sp>
    </p:spTree>
    <p:extLst>
      <p:ext uri="{BB962C8B-B14F-4D97-AF65-F5344CB8AC3E}">
        <p14:creationId xmlns:p14="http://schemas.microsoft.com/office/powerpoint/2010/main" val="7468279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Discussion: Testing – Bilateral Prefiltering</a:t>
            </a:r>
            <a:endParaRPr lang="en-US" sz="3600" dirty="0"/>
          </a:p>
        </p:txBody>
      </p:sp>
      <p:sp>
        <p:nvSpPr>
          <p:cNvPr id="3" name="Content Placeholder 2"/>
          <p:cNvSpPr>
            <a:spLocks noGrp="1"/>
          </p:cNvSpPr>
          <p:nvPr>
            <p:ph idx="1"/>
          </p:nvPr>
        </p:nvSpPr>
        <p:spPr/>
        <p:txBody>
          <a:bodyPr>
            <a:normAutofit fontScale="70000" lnSpcReduction="20000"/>
          </a:bodyPr>
          <a:lstStyle/>
          <a:p>
            <a:r>
              <a:rPr lang="en-US" dirty="0" smtClean="0"/>
              <a:t>The Bilateral Filter is an edge preserving filter.</a:t>
            </a:r>
          </a:p>
          <a:p>
            <a:r>
              <a:rPr lang="en-US" dirty="0" smtClean="0"/>
              <a:t>In cases where an edge was more prevalent, the Bilateral Prefiltering provided an decent improvement to PSNR.</a:t>
            </a:r>
          </a:p>
          <a:p>
            <a:pPr lvl="1"/>
            <a:r>
              <a:rPr lang="en-US" dirty="0" smtClean="0"/>
              <a:t>Gaussian White Noise Only</a:t>
            </a:r>
          </a:p>
          <a:p>
            <a:pPr lvl="1"/>
            <a:r>
              <a:rPr lang="en-US" dirty="0" smtClean="0"/>
              <a:t>Smoothing Plus Gaussian White Noise</a:t>
            </a:r>
          </a:p>
          <a:p>
            <a:pPr lvl="1"/>
            <a:r>
              <a:rPr lang="en-US" dirty="0" smtClean="0"/>
              <a:t>Motion Plus Gaussian White Noise</a:t>
            </a:r>
            <a:endParaRPr lang="en-US" dirty="0"/>
          </a:p>
          <a:p>
            <a:r>
              <a:rPr lang="en-US" dirty="0"/>
              <a:t>In cases where the </a:t>
            </a:r>
            <a:r>
              <a:rPr lang="en-US" dirty="0" smtClean="0"/>
              <a:t>edges were smoothed out, the Bilateral Prefiltering had negligible or negative impact to PSNR.</a:t>
            </a:r>
          </a:p>
          <a:p>
            <a:pPr lvl="1"/>
            <a:r>
              <a:rPr lang="en-US" dirty="0" smtClean="0"/>
              <a:t>Motion Blur (Negligible improvement)</a:t>
            </a:r>
          </a:p>
          <a:p>
            <a:pPr lvl="1"/>
            <a:r>
              <a:rPr lang="en-US" dirty="0" smtClean="0"/>
              <a:t>Gaussian Smoothing (Negative impact) </a:t>
            </a:r>
            <a:endParaRPr lang="en-US" dirty="0"/>
          </a:p>
          <a:p>
            <a:r>
              <a:rPr lang="en-US" dirty="0" smtClean="0"/>
              <a:t>The reason for this behavior is because in cases with Gaussian White Noise, edge characteristics are still present, even when it is combined with smoothing effects. However, with smoothing effects alone, the edges are destroyed.</a:t>
            </a:r>
            <a:endParaRPr lang="en-US" dirty="0"/>
          </a:p>
        </p:txBody>
      </p:sp>
    </p:spTree>
    <p:extLst>
      <p:ext uri="{BB962C8B-B14F-4D97-AF65-F5344CB8AC3E}">
        <p14:creationId xmlns:p14="http://schemas.microsoft.com/office/powerpoint/2010/main" val="39121217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Testing</a:t>
            </a:r>
            <a:r>
              <a:rPr lang="en-US" sz="3600" dirty="0"/>
              <a:t>: No Prefiltering CNN </a:t>
            </a:r>
            <a:r>
              <a:rPr lang="en-US" sz="3600" dirty="0" smtClean="0"/>
              <a:t>– No Noise</a:t>
            </a:r>
            <a:endParaRPr lang="en-US" sz="3600"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With No Prefiltering, the performance of the network alone is exposed. In the case of No Noise, the CNN performed the best on the final filtered image. This is because it was able to directly learn the nominal noise characteristics.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190" b="27894"/>
          <a:stretch/>
        </p:blipFill>
        <p:spPr>
          <a:xfrm>
            <a:off x="1645914" y="1168400"/>
            <a:ext cx="5852172" cy="21031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4653" b="29051"/>
          <a:stretch/>
        </p:blipFill>
        <p:spPr>
          <a:xfrm>
            <a:off x="1645914" y="3347159"/>
            <a:ext cx="5852172" cy="2032000"/>
          </a:xfrm>
          <a:prstGeom prst="rect">
            <a:avLst/>
          </a:prstGeom>
        </p:spPr>
      </p:pic>
    </p:spTree>
    <p:extLst>
      <p:ext uri="{BB962C8B-B14F-4D97-AF65-F5344CB8AC3E}">
        <p14:creationId xmlns:p14="http://schemas.microsoft.com/office/powerpoint/2010/main" val="30722917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Testing: No Prefiltering CNN – Additive Noise</a:t>
            </a:r>
            <a:endParaRPr lang="en-US" sz="28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In the case of additive noise, the CNN with no prefiltering did not improve PSNR. This is because the noise impact was too significant.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4653" b="27199"/>
          <a:stretch/>
        </p:blipFill>
        <p:spPr>
          <a:xfrm>
            <a:off x="1645914" y="1178560"/>
            <a:ext cx="5852172" cy="211328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190" b="26737"/>
          <a:stretch/>
        </p:blipFill>
        <p:spPr>
          <a:xfrm>
            <a:off x="1645914" y="3220720"/>
            <a:ext cx="5852172" cy="2153920"/>
          </a:xfrm>
          <a:prstGeom prst="rect">
            <a:avLst/>
          </a:prstGeom>
        </p:spPr>
      </p:pic>
    </p:spTree>
    <p:extLst>
      <p:ext uri="{BB962C8B-B14F-4D97-AF65-F5344CB8AC3E}">
        <p14:creationId xmlns:p14="http://schemas.microsoft.com/office/powerpoint/2010/main" val="19138664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Testing: </a:t>
            </a:r>
            <a:r>
              <a:rPr lang="en-US" sz="3600" dirty="0"/>
              <a:t>No Prefiltering CNN </a:t>
            </a:r>
            <a:r>
              <a:rPr lang="en-US" sz="3600" dirty="0" smtClean="0"/>
              <a:t>– Motion Noise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a:t>In the case of </a:t>
            </a:r>
            <a:r>
              <a:rPr lang="en-US" dirty="0" smtClean="0"/>
              <a:t>motion noise</a:t>
            </a:r>
            <a:r>
              <a:rPr lang="en-US" dirty="0"/>
              <a:t>, the CNN with no prefiltering did not </a:t>
            </a:r>
            <a:r>
              <a:rPr lang="en-US" dirty="0" smtClean="0"/>
              <a:t>improve PSNR. </a:t>
            </a:r>
            <a:r>
              <a:rPr lang="en-US" dirty="0"/>
              <a:t>This is because the noise impact was too significant.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653" b="27199"/>
          <a:stretch/>
        </p:blipFill>
        <p:spPr>
          <a:xfrm>
            <a:off x="1645914" y="1209040"/>
            <a:ext cx="5852172" cy="211328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5347" b="27431"/>
          <a:stretch/>
        </p:blipFill>
        <p:spPr>
          <a:xfrm>
            <a:off x="1645914" y="3322320"/>
            <a:ext cx="5852172" cy="2072640"/>
          </a:xfrm>
          <a:prstGeom prst="rect">
            <a:avLst/>
          </a:prstGeom>
        </p:spPr>
      </p:pic>
    </p:spTree>
    <p:extLst>
      <p:ext uri="{BB962C8B-B14F-4D97-AF65-F5344CB8AC3E}">
        <p14:creationId xmlns:p14="http://schemas.microsoft.com/office/powerpoint/2010/main" val="3772500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Testing: </a:t>
            </a:r>
            <a:r>
              <a:rPr lang="en-US" sz="2800" dirty="0"/>
              <a:t>No Prefiltering CNN </a:t>
            </a:r>
            <a:r>
              <a:rPr lang="en-US" sz="2800" dirty="0" smtClean="0"/>
              <a:t>– Smoothing Noise</a:t>
            </a:r>
            <a:endParaRPr lang="en-US" sz="28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In the case of smoothing noise, </a:t>
            </a:r>
            <a:r>
              <a:rPr lang="en-US" dirty="0"/>
              <a:t>the CNN with no prefiltering did not </a:t>
            </a:r>
            <a:r>
              <a:rPr lang="en-US" dirty="0" smtClean="0"/>
              <a:t>improve PSNR. </a:t>
            </a:r>
            <a:r>
              <a:rPr lang="en-US" dirty="0"/>
              <a:t>This is because the noise impact was too </a:t>
            </a:r>
            <a:r>
              <a:rPr lang="en-US" dirty="0" smtClean="0"/>
              <a:t>significant.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4653" b="27662"/>
          <a:stretch/>
        </p:blipFill>
        <p:spPr>
          <a:xfrm>
            <a:off x="1645914" y="1137920"/>
            <a:ext cx="5852172" cy="209296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5116" b="27662"/>
          <a:stretch/>
        </p:blipFill>
        <p:spPr>
          <a:xfrm>
            <a:off x="1645914" y="3230880"/>
            <a:ext cx="5852172" cy="2072640"/>
          </a:xfrm>
          <a:prstGeom prst="rect">
            <a:avLst/>
          </a:prstGeom>
        </p:spPr>
      </p:pic>
    </p:spTree>
    <p:extLst>
      <p:ext uri="{BB962C8B-B14F-4D97-AF65-F5344CB8AC3E}">
        <p14:creationId xmlns:p14="http://schemas.microsoft.com/office/powerpoint/2010/main" val="34047940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Testing: No Prefiltering CNN – Motion Plus White Noise</a:t>
            </a:r>
            <a:endParaRPr lang="en-US" sz="24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a:t>In the case of </a:t>
            </a:r>
            <a:r>
              <a:rPr lang="en-US" dirty="0" smtClean="0"/>
              <a:t>motion plus white noise</a:t>
            </a:r>
            <a:r>
              <a:rPr lang="en-US" dirty="0"/>
              <a:t>, the CNN with no prefiltering did not improve PSNR. This is because the noise impact was too significant</a:t>
            </a:r>
            <a:r>
              <a:rPr lang="en-US" dirty="0" smtClean="0"/>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5117" b="25810"/>
          <a:stretch/>
        </p:blipFill>
        <p:spPr>
          <a:xfrm>
            <a:off x="1645914" y="1066800"/>
            <a:ext cx="5852172" cy="21539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4190" b="27200"/>
          <a:stretch/>
        </p:blipFill>
        <p:spPr>
          <a:xfrm>
            <a:off x="1645914" y="3149600"/>
            <a:ext cx="5852172" cy="2133600"/>
          </a:xfrm>
          <a:prstGeom prst="rect">
            <a:avLst/>
          </a:prstGeom>
        </p:spPr>
      </p:pic>
    </p:spTree>
    <p:extLst>
      <p:ext uri="{BB962C8B-B14F-4D97-AF65-F5344CB8AC3E}">
        <p14:creationId xmlns:p14="http://schemas.microsoft.com/office/powerpoint/2010/main" val="32732702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Testing: No Prefiltering CNN – Smoothing Plus White Noise</a:t>
            </a:r>
            <a:endParaRPr lang="en-US" sz="24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In the case of smoothing plus white noise, </a:t>
            </a:r>
            <a:r>
              <a:rPr lang="en-US" dirty="0"/>
              <a:t>the CNN with no prefiltering did not improve PSNR. This is because the noise impact was too significant</a:t>
            </a:r>
            <a:r>
              <a:rPr lang="en-US" dirty="0" smtClean="0"/>
              <a:t>.</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4653" b="26736"/>
          <a:stretch/>
        </p:blipFill>
        <p:spPr>
          <a:xfrm>
            <a:off x="1645914" y="1117600"/>
            <a:ext cx="5852172" cy="21336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24190" b="27431"/>
          <a:stretch/>
        </p:blipFill>
        <p:spPr>
          <a:xfrm>
            <a:off x="1645914" y="3251200"/>
            <a:ext cx="5852172" cy="2123440"/>
          </a:xfrm>
          <a:prstGeom prst="rect">
            <a:avLst/>
          </a:prstGeom>
        </p:spPr>
      </p:pic>
    </p:spTree>
    <p:extLst>
      <p:ext uri="{BB962C8B-B14F-4D97-AF65-F5344CB8AC3E}">
        <p14:creationId xmlns:p14="http://schemas.microsoft.com/office/powerpoint/2010/main" val="30434902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800" dirty="0" smtClean="0"/>
              <a:t>No Prefiltering: Cameraman Before &amp; After</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268396116"/>
              </p:ext>
            </p:extLst>
          </p:nvPr>
        </p:nvGraphicFramePr>
        <p:xfrm>
          <a:off x="914400" y="1336040"/>
          <a:ext cx="7315200" cy="3139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tblGrid>
              <a:tr h="370840">
                <a:tc gridSpan="4">
                  <a:txBody>
                    <a:bodyPr/>
                    <a:lstStyle/>
                    <a:p>
                      <a:pPr algn="ctr"/>
                      <a:r>
                        <a:rPr lang="en-US" sz="2400" dirty="0" smtClean="0"/>
                        <a:t>Cameraman PSNR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Before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After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Gain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80.04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32.40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(-47.64)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14.73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14.65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17.13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17.08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27.56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26.02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(-1.54)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12.62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12.56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14.00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Tree>
    <p:extLst>
      <p:ext uri="{BB962C8B-B14F-4D97-AF65-F5344CB8AC3E}">
        <p14:creationId xmlns:p14="http://schemas.microsoft.com/office/powerpoint/2010/main" val="12066046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800" dirty="0" smtClean="0"/>
              <a:t>No Prefiltering: Lena Before &amp; After</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1470091127"/>
              </p:ext>
            </p:extLst>
          </p:nvPr>
        </p:nvGraphicFramePr>
        <p:xfrm>
          <a:off x="914400" y="1336040"/>
          <a:ext cx="7315200" cy="3139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tblGrid>
              <a:tr h="370840">
                <a:tc gridSpan="4">
                  <a:txBody>
                    <a:bodyPr/>
                    <a:lstStyle/>
                    <a:p>
                      <a:pPr algn="ctr"/>
                      <a:r>
                        <a:rPr lang="en-US" sz="2400" dirty="0" smtClean="0"/>
                        <a:t>Lena PSNR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Before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After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Gain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80.00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37.96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(-42.04)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14.49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14.46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19.27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19.21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34.37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32.12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(-2.25)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13.23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13.18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14.46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14.02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(-0.44)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Tree>
    <p:extLst>
      <p:ext uri="{BB962C8B-B14F-4D97-AF65-F5344CB8AC3E}">
        <p14:creationId xmlns:p14="http://schemas.microsoft.com/office/powerpoint/2010/main" val="28206268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Discussion: Testing – No Prefiltering CNN</a:t>
            </a:r>
            <a:endParaRPr lang="en-US" sz="3600" dirty="0"/>
          </a:p>
        </p:txBody>
      </p:sp>
      <p:sp>
        <p:nvSpPr>
          <p:cNvPr id="3" name="Content Placeholder 2"/>
          <p:cNvSpPr>
            <a:spLocks noGrp="1"/>
          </p:cNvSpPr>
          <p:nvPr>
            <p:ph idx="1"/>
          </p:nvPr>
        </p:nvSpPr>
        <p:spPr/>
        <p:txBody>
          <a:bodyPr>
            <a:normAutofit fontScale="92500" lnSpcReduction="20000"/>
          </a:bodyPr>
          <a:lstStyle/>
          <a:p>
            <a:r>
              <a:rPr lang="en-US" dirty="0" smtClean="0"/>
              <a:t>In all cases, when a network was trained with no prefiltering, the PSNR was not improved.</a:t>
            </a:r>
          </a:p>
          <a:p>
            <a:r>
              <a:rPr lang="en-US" dirty="0" smtClean="0"/>
              <a:t>This suggests several items:</a:t>
            </a:r>
          </a:p>
          <a:p>
            <a:pPr lvl="1"/>
            <a:r>
              <a:rPr lang="en-US" dirty="0" smtClean="0"/>
              <a:t>The network depth needs to be increased in increase the learning capacity.</a:t>
            </a:r>
          </a:p>
          <a:p>
            <a:pPr lvl="1"/>
            <a:r>
              <a:rPr lang="en-US" dirty="0" smtClean="0"/>
              <a:t>The added noise characteristics were to significant to be learned by a CNN with no prefiltering</a:t>
            </a:r>
          </a:p>
          <a:p>
            <a:r>
              <a:rPr lang="en-US" dirty="0" smtClean="0"/>
              <a:t>Suggestions for improvement:</a:t>
            </a:r>
          </a:p>
          <a:p>
            <a:pPr lvl="1"/>
            <a:r>
              <a:rPr lang="en-US" dirty="0" smtClean="0"/>
              <a:t>Increase the depth of the network</a:t>
            </a:r>
          </a:p>
          <a:p>
            <a:pPr lvl="1"/>
            <a:r>
              <a:rPr lang="en-US" dirty="0" smtClean="0"/>
              <a:t>Prefilter the images</a:t>
            </a:r>
          </a:p>
          <a:p>
            <a:pPr lvl="1"/>
            <a:endParaRPr lang="en-US" dirty="0"/>
          </a:p>
        </p:txBody>
      </p:sp>
    </p:spTree>
    <p:extLst>
      <p:ext uri="{BB962C8B-B14F-4D97-AF65-F5344CB8AC3E}">
        <p14:creationId xmlns:p14="http://schemas.microsoft.com/office/powerpoint/2010/main" val="3012739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trainBilat.py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11</a:t>
            </a:fld>
            <a:endParaRPr lang="en-US" dirty="0"/>
          </a:p>
        </p:txBody>
      </p:sp>
      <p:pic>
        <p:nvPicPr>
          <p:cNvPr id="3" name="Picture 2"/>
          <p:cNvPicPr>
            <a:picLocks noChangeAspect="1"/>
          </p:cNvPicPr>
          <p:nvPr/>
        </p:nvPicPr>
        <p:blipFill>
          <a:blip r:embed="rId2"/>
          <a:stretch>
            <a:fillRect/>
          </a:stretch>
        </p:blipFill>
        <p:spPr>
          <a:xfrm>
            <a:off x="119971" y="1287165"/>
            <a:ext cx="3148501" cy="5216372"/>
          </a:xfrm>
          <a:prstGeom prst="rect">
            <a:avLst/>
          </a:prstGeom>
        </p:spPr>
      </p:pic>
      <p:sp>
        <p:nvSpPr>
          <p:cNvPr id="6" name="TextBox 5"/>
          <p:cNvSpPr txBox="1"/>
          <p:nvPr/>
        </p:nvSpPr>
        <p:spPr>
          <a:xfrm>
            <a:off x="3696029" y="1287165"/>
            <a:ext cx="4059060"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Include the needed packages</a:t>
            </a:r>
          </a:p>
          <a:p>
            <a:pPr marL="285750" indent="-285750">
              <a:buFont typeface="Arial" panose="020B0604020202020204" pitchFamily="34" charset="0"/>
              <a:buChar char="•"/>
            </a:pPr>
            <a:r>
              <a:rPr lang="en-US" dirty="0" smtClean="0"/>
              <a:t>Set the location of training data</a:t>
            </a:r>
          </a:p>
          <a:p>
            <a:pPr marL="285750" indent="-285750">
              <a:buFont typeface="Arial" panose="020B0604020202020204" pitchFamily="34" charset="0"/>
              <a:buChar char="•"/>
            </a:pPr>
            <a:r>
              <a:rPr lang="en-US" dirty="0" smtClean="0"/>
              <a:t>Tell the program HOW to find the GPU</a:t>
            </a:r>
          </a:p>
          <a:p>
            <a:pPr marL="285750" indent="-285750">
              <a:buFont typeface="Arial" panose="020B0604020202020204" pitchFamily="34" charset="0"/>
              <a:buChar char="•"/>
            </a:pPr>
            <a:r>
              <a:rPr lang="en-US" dirty="0" smtClean="0"/>
              <a:t>Set the training parameters</a:t>
            </a:r>
            <a:endParaRPr lang="en-US" dirty="0"/>
          </a:p>
        </p:txBody>
      </p:sp>
      <p:cxnSp>
        <p:nvCxnSpPr>
          <p:cNvPr id="8" name="Straight Arrow Connector 7"/>
          <p:cNvCxnSpPr/>
          <p:nvPr/>
        </p:nvCxnSpPr>
        <p:spPr>
          <a:xfrm flipH="1" flipV="1">
            <a:off x="2017059" y="5513293"/>
            <a:ext cx="1506070" cy="18517"/>
          </a:xfrm>
          <a:prstGeom prst="straightConnector1">
            <a:avLst/>
          </a:prstGeom>
          <a:ln w="38100">
            <a:solidFill>
              <a:schemeClr val="accent2"/>
            </a:solidFill>
            <a:tailEnd type="triangle"/>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696029" y="5328627"/>
            <a:ext cx="2703112" cy="369332"/>
          </a:xfrm>
          <a:prstGeom prst="rect">
            <a:avLst/>
          </a:prstGeom>
          <a:noFill/>
        </p:spPr>
        <p:txBody>
          <a:bodyPr wrap="none" rtlCol="0">
            <a:spAutoFit/>
          </a:bodyPr>
          <a:lstStyle/>
          <a:p>
            <a:r>
              <a:rPr lang="en-US" dirty="0" smtClean="0"/>
              <a:t>Sigma = 20.0…Scaled by 10</a:t>
            </a:r>
            <a:endParaRPr lang="en-US" dirty="0"/>
          </a:p>
        </p:txBody>
      </p:sp>
      <p:cxnSp>
        <p:nvCxnSpPr>
          <p:cNvPr id="11" name="Straight Arrow Connector 10"/>
          <p:cNvCxnSpPr/>
          <p:nvPr/>
        </p:nvCxnSpPr>
        <p:spPr>
          <a:xfrm flipH="1" flipV="1">
            <a:off x="2070844" y="4625786"/>
            <a:ext cx="1506070" cy="18517"/>
          </a:xfrm>
          <a:prstGeom prst="straightConnector1">
            <a:avLst/>
          </a:prstGeom>
          <a:ln w="38100">
            <a:solidFill>
              <a:schemeClr val="accent2"/>
            </a:solidFill>
            <a:tailEnd type="triangle"/>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749814" y="4441120"/>
            <a:ext cx="2527359" cy="369332"/>
          </a:xfrm>
          <a:prstGeom prst="rect">
            <a:avLst/>
          </a:prstGeom>
          <a:noFill/>
        </p:spPr>
        <p:txBody>
          <a:bodyPr wrap="none" rtlCol="0">
            <a:spAutoFit/>
          </a:bodyPr>
          <a:lstStyle/>
          <a:p>
            <a:r>
              <a:rPr lang="en-US" dirty="0" smtClean="0"/>
              <a:t>Depth equal 4 or 8 layers</a:t>
            </a:r>
            <a:endParaRPr lang="en-US" dirty="0"/>
          </a:p>
        </p:txBody>
      </p:sp>
    </p:spTree>
    <p:extLst>
      <p:ext uri="{BB962C8B-B14F-4D97-AF65-F5344CB8AC3E}">
        <p14:creationId xmlns:p14="http://schemas.microsoft.com/office/powerpoint/2010/main" val="36175762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Wiener Filter – No Noise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With Wiener Filtering, the no-noise filtered image was somewhat smoothed out. This is because the Wiener Filter is designed to smooth out the noise in the images.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4884" b="27893"/>
          <a:stretch/>
        </p:blipFill>
        <p:spPr>
          <a:xfrm>
            <a:off x="1645914" y="1183958"/>
            <a:ext cx="5852172" cy="207264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3958" b="26273"/>
          <a:stretch/>
        </p:blipFill>
        <p:spPr>
          <a:xfrm>
            <a:off x="1645914" y="3256598"/>
            <a:ext cx="5852172" cy="2184400"/>
          </a:xfrm>
          <a:prstGeom prst="rect">
            <a:avLst/>
          </a:prstGeom>
        </p:spPr>
      </p:pic>
    </p:spTree>
    <p:extLst>
      <p:ext uri="{BB962C8B-B14F-4D97-AF65-F5344CB8AC3E}">
        <p14:creationId xmlns:p14="http://schemas.microsoft.com/office/powerpoint/2010/main" val="5469682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Testing: Wiener Filter – Additive Noise</a:t>
            </a:r>
            <a:endParaRPr lang="en-US" sz="2800"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With Wiener Filtering, the filtered image with white noise had a significant improvement to PSNR. This suggests the Wiener Filter is effective at removing additive white noise.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653" b="27662"/>
          <a:stretch/>
        </p:blipFill>
        <p:spPr>
          <a:xfrm>
            <a:off x="1645914" y="1066800"/>
            <a:ext cx="5852172" cy="209296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4653" b="27662"/>
          <a:stretch/>
        </p:blipFill>
        <p:spPr>
          <a:xfrm>
            <a:off x="1645914" y="3169920"/>
            <a:ext cx="5852172" cy="2092960"/>
          </a:xfrm>
          <a:prstGeom prst="rect">
            <a:avLst/>
          </a:prstGeom>
        </p:spPr>
      </p:pic>
    </p:spTree>
    <p:extLst>
      <p:ext uri="{BB962C8B-B14F-4D97-AF65-F5344CB8AC3E}">
        <p14:creationId xmlns:p14="http://schemas.microsoft.com/office/powerpoint/2010/main" val="139787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Wiener Filter – Motion Noise</a:t>
            </a:r>
            <a:endParaRPr lang="en-US" sz="3600" dirty="0"/>
          </a:p>
        </p:txBody>
      </p:sp>
      <p:sp>
        <p:nvSpPr>
          <p:cNvPr id="7" name="TextBox 6"/>
          <p:cNvSpPr txBox="1"/>
          <p:nvPr/>
        </p:nvSpPr>
        <p:spPr>
          <a:xfrm>
            <a:off x="457200" y="5454799"/>
            <a:ext cx="8229600" cy="646331"/>
          </a:xfrm>
          <a:prstGeom prst="rect">
            <a:avLst/>
          </a:prstGeom>
          <a:solidFill>
            <a:srgbClr val="00B050"/>
          </a:solidFill>
        </p:spPr>
        <p:txBody>
          <a:bodyPr wrap="square" rtlCol="0">
            <a:spAutoFit/>
          </a:bodyPr>
          <a:lstStyle/>
          <a:p>
            <a:r>
              <a:rPr lang="en-US" dirty="0" smtClean="0"/>
              <a:t>With Wiener Filtering, there was not an effective improvement to PSNR when motion blur was present. This suggests that the blur was too significant</a:t>
            </a:r>
            <a:r>
              <a:rPr lang="en-US" dirty="0"/>
              <a:t>.</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4653" b="26042"/>
          <a:stretch/>
        </p:blipFill>
        <p:spPr>
          <a:xfrm>
            <a:off x="1645914" y="1272138"/>
            <a:ext cx="5852172" cy="216408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190" b="28125"/>
          <a:stretch/>
        </p:blipFill>
        <p:spPr>
          <a:xfrm>
            <a:off x="1645914" y="3361839"/>
            <a:ext cx="5852172" cy="2092960"/>
          </a:xfrm>
          <a:prstGeom prst="rect">
            <a:avLst/>
          </a:prstGeom>
        </p:spPr>
      </p:pic>
    </p:spTree>
    <p:extLst>
      <p:ext uri="{BB962C8B-B14F-4D97-AF65-F5344CB8AC3E}">
        <p14:creationId xmlns:p14="http://schemas.microsoft.com/office/powerpoint/2010/main" val="13955302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Testing: Wiener Filter – Smoothing Noise</a:t>
            </a:r>
            <a:endParaRPr lang="en-US" sz="28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a:t>With Wiener Filtering, there was </a:t>
            </a:r>
            <a:r>
              <a:rPr lang="en-US" dirty="0" smtClean="0"/>
              <a:t>a negative impact </a:t>
            </a:r>
            <a:r>
              <a:rPr lang="en-US" dirty="0"/>
              <a:t>to PSNR when </a:t>
            </a:r>
            <a:r>
              <a:rPr lang="en-US" dirty="0" smtClean="0"/>
              <a:t>Gaussian smoothing </a:t>
            </a:r>
            <a:r>
              <a:rPr lang="en-US" dirty="0"/>
              <a:t>blur was present. This suggests that the </a:t>
            </a:r>
            <a:r>
              <a:rPr lang="en-US" dirty="0" smtClean="0"/>
              <a:t>filter is not effective for this type of blur.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190" b="26505"/>
          <a:stretch/>
        </p:blipFill>
        <p:spPr>
          <a:xfrm>
            <a:off x="1645914" y="1127760"/>
            <a:ext cx="5852172" cy="216408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3958" b="25348"/>
          <a:stretch/>
        </p:blipFill>
        <p:spPr>
          <a:xfrm>
            <a:off x="1645914" y="3229759"/>
            <a:ext cx="5852172" cy="2225040"/>
          </a:xfrm>
          <a:prstGeom prst="rect">
            <a:avLst/>
          </a:prstGeom>
        </p:spPr>
      </p:pic>
    </p:spTree>
    <p:extLst>
      <p:ext uri="{BB962C8B-B14F-4D97-AF65-F5344CB8AC3E}">
        <p14:creationId xmlns:p14="http://schemas.microsoft.com/office/powerpoint/2010/main" val="19603464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Testing: Wiener Filter – Motion Plus White Noise</a:t>
            </a:r>
            <a:endParaRPr lang="en-US" sz="2400"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a:t>With Wiener Filtering, there was a </a:t>
            </a:r>
            <a:r>
              <a:rPr lang="en-US" dirty="0" smtClean="0"/>
              <a:t>decent improvement to PSNR when motion blur plus additive white noise was </a:t>
            </a:r>
            <a:r>
              <a:rPr lang="en-US" dirty="0"/>
              <a:t>present. </a:t>
            </a:r>
            <a:r>
              <a:rPr lang="en-US" dirty="0" smtClean="0"/>
              <a:t>Based on previous observations, this </a:t>
            </a:r>
            <a:r>
              <a:rPr lang="en-US" dirty="0"/>
              <a:t>suggests that the filter is </a:t>
            </a:r>
            <a:r>
              <a:rPr lang="en-US" dirty="0" smtClean="0"/>
              <a:t>effective </a:t>
            </a:r>
            <a:r>
              <a:rPr lang="en-US" dirty="0"/>
              <a:t>for </a:t>
            </a:r>
            <a:r>
              <a:rPr lang="en-US" dirty="0" smtClean="0"/>
              <a:t>removing the white noise portion of the noise.</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4884" b="27199"/>
          <a:stretch/>
        </p:blipFill>
        <p:spPr>
          <a:xfrm>
            <a:off x="1645914" y="1026160"/>
            <a:ext cx="5852172" cy="210312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421" b="26968"/>
          <a:stretch/>
        </p:blipFill>
        <p:spPr>
          <a:xfrm>
            <a:off x="1645914" y="3225239"/>
            <a:ext cx="5852172" cy="2133600"/>
          </a:xfrm>
          <a:prstGeom prst="rect">
            <a:avLst/>
          </a:prstGeom>
        </p:spPr>
      </p:pic>
    </p:spTree>
    <p:extLst>
      <p:ext uri="{BB962C8B-B14F-4D97-AF65-F5344CB8AC3E}">
        <p14:creationId xmlns:p14="http://schemas.microsoft.com/office/powerpoint/2010/main" val="40089628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Testing: Wiener Filter – Smoothing Plus White Noise</a:t>
            </a:r>
            <a:endParaRPr lang="en-US" sz="2400" dirty="0"/>
          </a:p>
        </p:txBody>
      </p:sp>
      <p:sp>
        <p:nvSpPr>
          <p:cNvPr id="7" name="TextBox 6"/>
          <p:cNvSpPr txBox="1"/>
          <p:nvPr/>
        </p:nvSpPr>
        <p:spPr>
          <a:xfrm>
            <a:off x="457201" y="5454799"/>
            <a:ext cx="8229600" cy="1200329"/>
          </a:xfrm>
          <a:prstGeom prst="rect">
            <a:avLst/>
          </a:prstGeom>
          <a:solidFill>
            <a:srgbClr val="00B050"/>
          </a:solidFill>
        </p:spPr>
        <p:txBody>
          <a:bodyPr wrap="square" rtlCol="0">
            <a:spAutoFit/>
          </a:bodyPr>
          <a:lstStyle/>
          <a:p>
            <a:r>
              <a:rPr lang="en-US" dirty="0"/>
              <a:t>With Wiener Filtering, there was a decent improvement to PSNR when </a:t>
            </a:r>
            <a:r>
              <a:rPr lang="en-US" dirty="0" smtClean="0"/>
              <a:t>Gaussian smoothing blur </a:t>
            </a:r>
            <a:r>
              <a:rPr lang="en-US" dirty="0"/>
              <a:t>plus additive white noise was present. Based on previous observations, this suggests that the filter is effective for removing the white noise portion of the noise.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5348" b="28357"/>
          <a:stretch/>
        </p:blipFill>
        <p:spPr>
          <a:xfrm>
            <a:off x="1645914" y="1168400"/>
            <a:ext cx="5852172" cy="20320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4884" b="27199"/>
          <a:stretch/>
        </p:blipFill>
        <p:spPr>
          <a:xfrm>
            <a:off x="1645914" y="3276039"/>
            <a:ext cx="5852172" cy="2103120"/>
          </a:xfrm>
          <a:prstGeom prst="rect">
            <a:avLst/>
          </a:prstGeom>
        </p:spPr>
      </p:pic>
    </p:spTree>
    <p:extLst>
      <p:ext uri="{BB962C8B-B14F-4D97-AF65-F5344CB8AC3E}">
        <p14:creationId xmlns:p14="http://schemas.microsoft.com/office/powerpoint/2010/main" val="34679350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800" dirty="0" smtClean="0"/>
              <a:t>Wiener Filter: Cameraman Before &amp; After</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3065725977"/>
              </p:ext>
            </p:extLst>
          </p:nvPr>
        </p:nvGraphicFramePr>
        <p:xfrm>
          <a:off x="914400" y="1336040"/>
          <a:ext cx="7315200" cy="3139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tblGrid>
              <a:tr h="370840">
                <a:tc gridSpan="4">
                  <a:txBody>
                    <a:bodyPr/>
                    <a:lstStyle/>
                    <a:p>
                      <a:pPr algn="ctr"/>
                      <a:r>
                        <a:rPr lang="en-US" sz="2400" dirty="0" smtClean="0"/>
                        <a:t>Cameraman PSNR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Before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After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Gain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80.03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21.34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(-58.69)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14.69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20.64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5.95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17.13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17.07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27.56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21.23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(-6.33)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12.58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16.81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4.23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20.58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6.11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Tree>
    <p:extLst>
      <p:ext uri="{BB962C8B-B14F-4D97-AF65-F5344CB8AC3E}">
        <p14:creationId xmlns:p14="http://schemas.microsoft.com/office/powerpoint/2010/main" val="138497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800" dirty="0" smtClean="0"/>
              <a:t>Wiener Filter: Lena Before &amp; After</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4046372283"/>
              </p:ext>
            </p:extLst>
          </p:nvPr>
        </p:nvGraphicFramePr>
        <p:xfrm>
          <a:off x="914400" y="1336040"/>
          <a:ext cx="7315200" cy="3139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tblGrid>
              <a:tr h="370840">
                <a:tc gridSpan="4">
                  <a:txBody>
                    <a:bodyPr/>
                    <a:lstStyle/>
                    <a:p>
                      <a:pPr algn="ctr"/>
                      <a:r>
                        <a:rPr lang="en-US" sz="2400" dirty="0" smtClean="0"/>
                        <a:t>Lena PSNR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Before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After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Gain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80.00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26.10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(-53.93)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14.52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25.09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10.57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19.27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19.27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34.37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25.97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(-8.40)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13.20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19.06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5.86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14.46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25.02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10.56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Tree>
    <p:extLst>
      <p:ext uri="{BB962C8B-B14F-4D97-AF65-F5344CB8AC3E}">
        <p14:creationId xmlns:p14="http://schemas.microsoft.com/office/powerpoint/2010/main" val="24307806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Discussion: Testing – Wiener Filtering</a:t>
            </a:r>
            <a:endParaRPr lang="en-US" sz="3600" dirty="0"/>
          </a:p>
        </p:txBody>
      </p:sp>
      <p:sp>
        <p:nvSpPr>
          <p:cNvPr id="3" name="Content Placeholder 2"/>
          <p:cNvSpPr>
            <a:spLocks noGrp="1"/>
          </p:cNvSpPr>
          <p:nvPr>
            <p:ph idx="1"/>
          </p:nvPr>
        </p:nvSpPr>
        <p:spPr/>
        <p:txBody>
          <a:bodyPr>
            <a:normAutofit fontScale="77500" lnSpcReduction="20000"/>
          </a:bodyPr>
          <a:lstStyle/>
          <a:p>
            <a:r>
              <a:rPr lang="en-US" dirty="0" smtClean="0"/>
              <a:t>The Wiener filter appears to be effective at removing additive Gaussian white noise. In all cases with white noise, the PSNR was improved.</a:t>
            </a:r>
          </a:p>
          <a:p>
            <a:r>
              <a:rPr lang="en-US" dirty="0" smtClean="0"/>
              <a:t>Compared to the CNN methods:</a:t>
            </a:r>
          </a:p>
          <a:p>
            <a:pPr lvl="1"/>
            <a:r>
              <a:rPr lang="en-US" dirty="0" smtClean="0"/>
              <a:t>The Wiener Filter performs better than the standard CNN and the Bilateral Preprocessing.</a:t>
            </a:r>
          </a:p>
          <a:p>
            <a:pPr lvl="1"/>
            <a:r>
              <a:rPr lang="en-US" dirty="0" smtClean="0"/>
              <a:t>The Wiener Filter performed as well as the wavelet decomposition.</a:t>
            </a:r>
          </a:p>
          <a:p>
            <a:pPr lvl="1"/>
            <a:r>
              <a:rPr lang="en-US" dirty="0" smtClean="0"/>
              <a:t>The Wiener Filter performed well on Gaussian additive noise images.</a:t>
            </a:r>
          </a:p>
          <a:p>
            <a:r>
              <a:rPr lang="en-US" dirty="0" smtClean="0"/>
              <a:t>Suggestions for improvement:</a:t>
            </a:r>
          </a:p>
          <a:p>
            <a:pPr lvl="1"/>
            <a:r>
              <a:rPr lang="en-US" dirty="0" smtClean="0"/>
              <a:t>Rely on a version of CNN and increase the depth of the network and the number of channels</a:t>
            </a:r>
          </a:p>
          <a:p>
            <a:pPr lvl="1"/>
            <a:r>
              <a:rPr lang="en-US" dirty="0" smtClean="0"/>
              <a:t>Prefilter the images</a:t>
            </a:r>
          </a:p>
          <a:p>
            <a:pPr lvl="1"/>
            <a:endParaRPr lang="en-US" dirty="0"/>
          </a:p>
        </p:txBody>
      </p:sp>
    </p:spTree>
    <p:extLst>
      <p:ext uri="{BB962C8B-B14F-4D97-AF65-F5344CB8AC3E}">
        <p14:creationId xmlns:p14="http://schemas.microsoft.com/office/powerpoint/2010/main" val="2636169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600" dirty="0" smtClean="0"/>
              <a:t>Side-by-Side Comparison: Cameraman</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3830529883"/>
              </p:ext>
            </p:extLst>
          </p:nvPr>
        </p:nvGraphicFramePr>
        <p:xfrm>
          <a:off x="0" y="1224280"/>
          <a:ext cx="9144000" cy="32258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gridCol w="1828800">
                  <a:extLst>
                    <a:ext uri="{9D8B030D-6E8A-4147-A177-3AD203B41FA5}">
                      <a16:colId xmlns:a16="http://schemas.microsoft.com/office/drawing/2014/main" val="1547218566"/>
                    </a:ext>
                  </a:extLst>
                </a:gridCol>
              </a:tblGrid>
              <a:tr h="370840">
                <a:tc gridSpan="5">
                  <a:txBody>
                    <a:bodyPr/>
                    <a:lstStyle/>
                    <a:p>
                      <a:pPr algn="ctr"/>
                      <a:r>
                        <a:rPr lang="en-US" sz="2400" dirty="0" smtClean="0"/>
                        <a:t>Cameraman: Final PSNR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Wavelet Decomposition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Bilateral Prefiltering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No Prefiltering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Wiener Filter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29.86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18.94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32.40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21.34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19.94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16.39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14.65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20.64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18.12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17.74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17.08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17.07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17.90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19.86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26.02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21.23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15.91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15.55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12.56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16.81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16.61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16.47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14.00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20.58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
        <p:nvSpPr>
          <p:cNvPr id="5" name="TextBox 4"/>
          <p:cNvSpPr txBox="1"/>
          <p:nvPr/>
        </p:nvSpPr>
        <p:spPr>
          <a:xfrm>
            <a:off x="418908" y="4821161"/>
            <a:ext cx="8460137" cy="923330"/>
          </a:xfrm>
          <a:prstGeom prst="rect">
            <a:avLst/>
          </a:prstGeom>
          <a:solidFill>
            <a:srgbClr val="00B050"/>
          </a:solidFill>
        </p:spPr>
        <p:txBody>
          <a:bodyPr wrap="none" rtlCol="0">
            <a:spAutoFit/>
          </a:bodyPr>
          <a:lstStyle/>
          <a:p>
            <a:r>
              <a:rPr lang="en-US" dirty="0" smtClean="0"/>
              <a:t>On Average, for </a:t>
            </a:r>
            <a:r>
              <a:rPr lang="en-US" b="1" dirty="0" smtClean="0"/>
              <a:t>grayscale images</a:t>
            </a:r>
            <a:r>
              <a:rPr lang="en-US" dirty="0" smtClean="0"/>
              <a:t>, the Wavelet Decomposition Preprocessing, Bilateral </a:t>
            </a:r>
          </a:p>
          <a:p>
            <a:r>
              <a:rPr lang="en-US" dirty="0" smtClean="0"/>
              <a:t>Prefiltering performed comparably, while the Wiener Filter performed slightly better for </a:t>
            </a:r>
          </a:p>
          <a:p>
            <a:r>
              <a:rPr lang="en-US" dirty="0" smtClean="0"/>
              <a:t>Final PSNR. When no prefiltering was used, the performance was generally worse.</a:t>
            </a:r>
            <a:endParaRPr lang="en-US" b="1" dirty="0"/>
          </a:p>
        </p:txBody>
      </p:sp>
    </p:spTree>
    <p:extLst>
      <p:ext uri="{BB962C8B-B14F-4D97-AF65-F5344CB8AC3E}">
        <p14:creationId xmlns:p14="http://schemas.microsoft.com/office/powerpoint/2010/main" val="1227051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trainBilat.py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12</a:t>
            </a:fld>
            <a:endParaRPr lang="en-US" dirty="0"/>
          </a:p>
        </p:txBody>
      </p:sp>
      <p:pic>
        <p:nvPicPr>
          <p:cNvPr id="3" name="Picture 2"/>
          <p:cNvPicPr>
            <a:picLocks noChangeAspect="1"/>
          </p:cNvPicPr>
          <p:nvPr/>
        </p:nvPicPr>
        <p:blipFill>
          <a:blip r:embed="rId2"/>
          <a:stretch>
            <a:fillRect/>
          </a:stretch>
        </p:blipFill>
        <p:spPr>
          <a:xfrm>
            <a:off x="199503" y="1425493"/>
            <a:ext cx="6226080" cy="4046571"/>
          </a:xfrm>
          <a:prstGeom prst="rect">
            <a:avLst/>
          </a:prstGeom>
        </p:spPr>
      </p:pic>
      <p:sp>
        <p:nvSpPr>
          <p:cNvPr id="6" name="TextBox 5"/>
          <p:cNvSpPr txBox="1"/>
          <p:nvPr/>
        </p:nvSpPr>
        <p:spPr>
          <a:xfrm>
            <a:off x="4154001" y="3018188"/>
            <a:ext cx="470532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dirty="0" smtClean="0"/>
              <a:t>Load the data</a:t>
            </a:r>
          </a:p>
          <a:p>
            <a:pPr marL="285750" indent="-285750">
              <a:buFont typeface="Arial" panose="020B0604020202020204" pitchFamily="34" charset="0"/>
              <a:buChar char="•"/>
            </a:pPr>
            <a:r>
              <a:rPr lang="en-US" sz="1400" dirty="0" smtClean="0"/>
              <a:t>Set the training data</a:t>
            </a:r>
          </a:p>
          <a:p>
            <a:pPr marL="285750" indent="-285750">
              <a:buFont typeface="Arial" panose="020B0604020202020204" pitchFamily="34" charset="0"/>
              <a:buChar char="•"/>
            </a:pPr>
            <a:r>
              <a:rPr lang="en-US" sz="1400" dirty="0" smtClean="0"/>
              <a:t>Define the model as a </a:t>
            </a:r>
            <a:r>
              <a:rPr lang="en-US" sz="1400" dirty="0" err="1" smtClean="0"/>
              <a:t>DuCNN</a:t>
            </a:r>
            <a:r>
              <a:rPr lang="en-US" sz="1400" dirty="0" smtClean="0"/>
              <a:t> with 1 channel for grayscale</a:t>
            </a:r>
          </a:p>
          <a:p>
            <a:pPr marL="285750" indent="-285750">
              <a:buFont typeface="Arial" panose="020B0604020202020204" pitchFamily="34" charset="0"/>
              <a:buChar char="•"/>
            </a:pPr>
            <a:r>
              <a:rPr lang="en-US" sz="1400" dirty="0" smtClean="0"/>
              <a:t>Initialize the weights</a:t>
            </a:r>
          </a:p>
          <a:p>
            <a:pPr marL="285750" indent="-285750">
              <a:buFont typeface="Arial" panose="020B0604020202020204" pitchFamily="34" charset="0"/>
              <a:buChar char="•"/>
            </a:pPr>
            <a:r>
              <a:rPr lang="en-US" sz="1400" dirty="0" smtClean="0"/>
              <a:t>Set the Loss function</a:t>
            </a:r>
          </a:p>
          <a:p>
            <a:pPr marL="285750" indent="-285750">
              <a:buFont typeface="Arial" panose="020B0604020202020204" pitchFamily="34" charset="0"/>
              <a:buChar char="•"/>
            </a:pPr>
            <a:r>
              <a:rPr lang="en-US" sz="1400" dirty="0" smtClean="0"/>
              <a:t>Tell Python to use the GPU</a:t>
            </a:r>
          </a:p>
          <a:p>
            <a:pPr marL="285750" indent="-285750">
              <a:buFont typeface="Arial" panose="020B0604020202020204" pitchFamily="34" charset="0"/>
              <a:buChar char="•"/>
            </a:pPr>
            <a:r>
              <a:rPr lang="en-US" sz="1400" dirty="0" smtClean="0"/>
              <a:t>Initialize the model and put it on the GPU</a:t>
            </a:r>
          </a:p>
          <a:p>
            <a:pPr marL="285750" indent="-285750">
              <a:buFont typeface="Arial" panose="020B0604020202020204" pitchFamily="34" charset="0"/>
              <a:buChar char="•"/>
            </a:pPr>
            <a:r>
              <a:rPr lang="en-US" sz="1400" dirty="0" smtClean="0"/>
              <a:t>Set the Optimizer</a:t>
            </a:r>
          </a:p>
          <a:p>
            <a:pPr marL="285750" indent="-285750">
              <a:buFont typeface="Arial" panose="020B0604020202020204" pitchFamily="34" charset="0"/>
              <a:buChar char="•"/>
            </a:pPr>
            <a:r>
              <a:rPr lang="en-US" sz="1400" dirty="0" smtClean="0"/>
              <a:t>Initialize variables</a:t>
            </a:r>
            <a:endParaRPr lang="en-US" sz="1400" dirty="0"/>
          </a:p>
        </p:txBody>
      </p:sp>
    </p:spTree>
    <p:extLst>
      <p:ext uri="{BB962C8B-B14F-4D97-AF65-F5344CB8AC3E}">
        <p14:creationId xmlns:p14="http://schemas.microsoft.com/office/powerpoint/2010/main" val="322865673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600" dirty="0" smtClean="0"/>
              <a:t>Side-by-Side Comparison: Cameraman</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2668852100"/>
              </p:ext>
            </p:extLst>
          </p:nvPr>
        </p:nvGraphicFramePr>
        <p:xfrm>
          <a:off x="0" y="1224280"/>
          <a:ext cx="9144000" cy="32258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gridCol w="1828800">
                  <a:extLst>
                    <a:ext uri="{9D8B030D-6E8A-4147-A177-3AD203B41FA5}">
                      <a16:colId xmlns:a16="http://schemas.microsoft.com/office/drawing/2014/main" val="1547218566"/>
                    </a:ext>
                  </a:extLst>
                </a:gridCol>
              </a:tblGrid>
              <a:tr h="370840">
                <a:tc gridSpan="5">
                  <a:txBody>
                    <a:bodyPr/>
                    <a:lstStyle/>
                    <a:p>
                      <a:pPr algn="ctr"/>
                      <a:r>
                        <a:rPr lang="en-US" sz="2400" dirty="0" smtClean="0"/>
                        <a:t>Cameraman: PSNR Gain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Wavelet Decomposition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Bilateral Prefiltering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No Prefiltering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Wiener Filter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(-49.65)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(-61.04)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(-47.64)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(-58.69)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5.25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1.64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5.95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0.99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0.61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(-9.66)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(-7.70)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(-1.54)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(-6.33)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2.90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4.23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2.19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6.11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
        <p:nvSpPr>
          <p:cNvPr id="6" name="TextBox 5"/>
          <p:cNvSpPr txBox="1"/>
          <p:nvPr/>
        </p:nvSpPr>
        <p:spPr>
          <a:xfrm>
            <a:off x="418908" y="5173984"/>
            <a:ext cx="8460137" cy="923330"/>
          </a:xfrm>
          <a:prstGeom prst="rect">
            <a:avLst/>
          </a:prstGeom>
          <a:solidFill>
            <a:srgbClr val="00B050"/>
          </a:solidFill>
        </p:spPr>
        <p:txBody>
          <a:bodyPr wrap="none" rtlCol="0">
            <a:spAutoFit/>
          </a:bodyPr>
          <a:lstStyle/>
          <a:p>
            <a:r>
              <a:rPr lang="en-US" dirty="0" smtClean="0"/>
              <a:t>On Average, for </a:t>
            </a:r>
            <a:r>
              <a:rPr lang="en-US" b="1" dirty="0" smtClean="0"/>
              <a:t>grayscale images</a:t>
            </a:r>
            <a:r>
              <a:rPr lang="en-US" dirty="0" smtClean="0"/>
              <a:t>, the Wavelet Decomposition Preprocessing, Bilateral </a:t>
            </a:r>
          </a:p>
          <a:p>
            <a:r>
              <a:rPr lang="en-US" dirty="0" smtClean="0"/>
              <a:t>Prefiltering performed comparably, while the Wiener Filter performed slightly better for </a:t>
            </a:r>
          </a:p>
          <a:p>
            <a:r>
              <a:rPr lang="en-US" dirty="0" smtClean="0"/>
              <a:t>Final PSNR. When no prefiltering was used, the performance was generally worse.</a:t>
            </a:r>
            <a:endParaRPr lang="en-US" b="1" dirty="0"/>
          </a:p>
        </p:txBody>
      </p:sp>
    </p:spTree>
    <p:extLst>
      <p:ext uri="{BB962C8B-B14F-4D97-AF65-F5344CB8AC3E}">
        <p14:creationId xmlns:p14="http://schemas.microsoft.com/office/powerpoint/2010/main" val="33901067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600" dirty="0" smtClean="0"/>
              <a:t>Side-by-Side Comparison: Lena</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2679386358"/>
              </p:ext>
            </p:extLst>
          </p:nvPr>
        </p:nvGraphicFramePr>
        <p:xfrm>
          <a:off x="0" y="1224280"/>
          <a:ext cx="9144000" cy="32258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gridCol w="1828800">
                  <a:extLst>
                    <a:ext uri="{9D8B030D-6E8A-4147-A177-3AD203B41FA5}">
                      <a16:colId xmlns:a16="http://schemas.microsoft.com/office/drawing/2014/main" val="1547218566"/>
                    </a:ext>
                  </a:extLst>
                </a:gridCol>
              </a:tblGrid>
              <a:tr h="370840">
                <a:tc gridSpan="5">
                  <a:txBody>
                    <a:bodyPr/>
                    <a:lstStyle/>
                    <a:p>
                      <a:pPr algn="ctr"/>
                      <a:r>
                        <a:rPr lang="en-US" sz="2400" dirty="0" smtClean="0"/>
                        <a:t>Cameraman: Final PSNR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Wavelet Decomposition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Bilateral Prefiltering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No Prefiltering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Wiener Filter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33.50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23.68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37.96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26.10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22.19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18.38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14.46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25.09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20.80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20.97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19.21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19.27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20.45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24.69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32.12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25.97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17.97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17.27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13.18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19.06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18.36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18.10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14.02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25.02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
        <p:nvSpPr>
          <p:cNvPr id="6" name="TextBox 5"/>
          <p:cNvSpPr txBox="1"/>
          <p:nvPr/>
        </p:nvSpPr>
        <p:spPr>
          <a:xfrm>
            <a:off x="418908" y="5424900"/>
            <a:ext cx="8460137" cy="923330"/>
          </a:xfrm>
          <a:prstGeom prst="rect">
            <a:avLst/>
          </a:prstGeom>
          <a:solidFill>
            <a:srgbClr val="00B050"/>
          </a:solidFill>
        </p:spPr>
        <p:txBody>
          <a:bodyPr wrap="none" rtlCol="0">
            <a:spAutoFit/>
          </a:bodyPr>
          <a:lstStyle/>
          <a:p>
            <a:r>
              <a:rPr lang="en-US" dirty="0" smtClean="0"/>
              <a:t>On Average, for </a:t>
            </a:r>
            <a:r>
              <a:rPr lang="en-US" b="1" dirty="0" smtClean="0"/>
              <a:t>grayscale images</a:t>
            </a:r>
            <a:r>
              <a:rPr lang="en-US" dirty="0" smtClean="0"/>
              <a:t>, the Wavelet Decomposition Preprocessing, Bilateral </a:t>
            </a:r>
          </a:p>
          <a:p>
            <a:r>
              <a:rPr lang="en-US" dirty="0" smtClean="0"/>
              <a:t>Prefiltering performed comparably, while the Wiener Filter performed slightly better for </a:t>
            </a:r>
          </a:p>
          <a:p>
            <a:r>
              <a:rPr lang="en-US" dirty="0" smtClean="0"/>
              <a:t>Final PSNR. When no prefiltering was used, the performance was generally worse.</a:t>
            </a:r>
            <a:endParaRPr lang="en-US" b="1" dirty="0"/>
          </a:p>
        </p:txBody>
      </p:sp>
    </p:spTree>
    <p:extLst>
      <p:ext uri="{BB962C8B-B14F-4D97-AF65-F5344CB8AC3E}">
        <p14:creationId xmlns:p14="http://schemas.microsoft.com/office/powerpoint/2010/main" val="25136980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600" dirty="0" smtClean="0"/>
              <a:t>Side-by-Side Comparison: Lena</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945252754"/>
              </p:ext>
            </p:extLst>
          </p:nvPr>
        </p:nvGraphicFramePr>
        <p:xfrm>
          <a:off x="0" y="1224280"/>
          <a:ext cx="9144000" cy="32258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gridCol w="1828800">
                  <a:extLst>
                    <a:ext uri="{9D8B030D-6E8A-4147-A177-3AD203B41FA5}">
                      <a16:colId xmlns:a16="http://schemas.microsoft.com/office/drawing/2014/main" val="1547218566"/>
                    </a:ext>
                  </a:extLst>
                </a:gridCol>
              </a:tblGrid>
              <a:tr h="370840">
                <a:tc gridSpan="5">
                  <a:txBody>
                    <a:bodyPr/>
                    <a:lstStyle/>
                    <a:p>
                      <a:pPr algn="ctr"/>
                      <a:r>
                        <a:rPr lang="en-US" sz="2400" dirty="0" smtClean="0"/>
                        <a:t>Cameraman: PSNR Gain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Wavelet Decomposition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Bilateral Prefiltering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No Prefiltering CNN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Wiener Filter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(-46.51)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(-56.30)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(-42.04)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(-53.93)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7.68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3.88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10.57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1.53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(-13.92)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(-9.68)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(-2.25)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(-8.40)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4.76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4.06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(-0.05)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5.86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3.89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3.67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(-0.44)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10.56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
        <p:nvSpPr>
          <p:cNvPr id="6" name="TextBox 5"/>
          <p:cNvSpPr txBox="1"/>
          <p:nvPr/>
        </p:nvSpPr>
        <p:spPr>
          <a:xfrm>
            <a:off x="418908" y="5399722"/>
            <a:ext cx="8460137" cy="923330"/>
          </a:xfrm>
          <a:prstGeom prst="rect">
            <a:avLst/>
          </a:prstGeom>
          <a:solidFill>
            <a:srgbClr val="00B050"/>
          </a:solidFill>
        </p:spPr>
        <p:txBody>
          <a:bodyPr wrap="none" rtlCol="0">
            <a:spAutoFit/>
          </a:bodyPr>
          <a:lstStyle/>
          <a:p>
            <a:r>
              <a:rPr lang="en-US" dirty="0" smtClean="0"/>
              <a:t>On Average, for </a:t>
            </a:r>
            <a:r>
              <a:rPr lang="en-US" b="1" dirty="0" smtClean="0"/>
              <a:t>grayscale images</a:t>
            </a:r>
            <a:r>
              <a:rPr lang="en-US" dirty="0" smtClean="0"/>
              <a:t>, the Wavelet Decomposition Preprocessing, Bilateral </a:t>
            </a:r>
          </a:p>
          <a:p>
            <a:r>
              <a:rPr lang="en-US" dirty="0" smtClean="0"/>
              <a:t>Prefiltering performed comparably, while the Wiener Filter performed slightly better for </a:t>
            </a:r>
          </a:p>
          <a:p>
            <a:r>
              <a:rPr lang="en-US" dirty="0" smtClean="0"/>
              <a:t>Final PSNR. When no prefiltering was used, the performance was generally worse.</a:t>
            </a:r>
            <a:endParaRPr lang="en-US" b="1" dirty="0"/>
          </a:p>
        </p:txBody>
      </p:sp>
    </p:spTree>
    <p:extLst>
      <p:ext uri="{BB962C8B-B14F-4D97-AF65-F5344CB8AC3E}">
        <p14:creationId xmlns:p14="http://schemas.microsoft.com/office/powerpoint/2010/main" val="11813382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Conclusion</a:t>
            </a:r>
            <a:endParaRPr lang="en-US" sz="3600" dirty="0"/>
          </a:p>
        </p:txBody>
      </p:sp>
      <p:sp>
        <p:nvSpPr>
          <p:cNvPr id="4" name="Content Placeholder 3"/>
          <p:cNvSpPr>
            <a:spLocks noGrp="1"/>
          </p:cNvSpPr>
          <p:nvPr>
            <p:ph idx="1"/>
          </p:nvPr>
        </p:nvSpPr>
        <p:spPr>
          <a:xfrm>
            <a:off x="457200" y="1600200"/>
            <a:ext cx="8229600" cy="3290977"/>
          </a:xfrm>
        </p:spPr>
        <p:txBody>
          <a:bodyPr>
            <a:normAutofit fontScale="92500"/>
          </a:bodyPr>
          <a:lstStyle/>
          <a:p>
            <a:r>
              <a:rPr lang="en-US" dirty="0" smtClean="0"/>
              <a:t>For </a:t>
            </a:r>
            <a:r>
              <a:rPr lang="en-US" b="1" dirty="0"/>
              <a:t>grayscale images</a:t>
            </a:r>
            <a:r>
              <a:rPr lang="en-US" dirty="0"/>
              <a:t>, the Wavelet Decomposition </a:t>
            </a:r>
            <a:r>
              <a:rPr lang="en-US" dirty="0" smtClean="0"/>
              <a:t>Preprocessing and Bilateral Prefiltering performed comparably.</a:t>
            </a:r>
          </a:p>
          <a:p>
            <a:r>
              <a:rPr lang="en-US" dirty="0" smtClean="0"/>
              <a:t>The </a:t>
            </a:r>
            <a:r>
              <a:rPr lang="en-US" dirty="0"/>
              <a:t>Wiener Filter performed slightly </a:t>
            </a:r>
            <a:r>
              <a:rPr lang="en-US" dirty="0" smtClean="0"/>
              <a:t>better. </a:t>
            </a:r>
          </a:p>
          <a:p>
            <a:r>
              <a:rPr lang="en-US" dirty="0" smtClean="0"/>
              <a:t>When </a:t>
            </a:r>
            <a:r>
              <a:rPr lang="en-US" dirty="0"/>
              <a:t>no </a:t>
            </a:r>
            <a:r>
              <a:rPr lang="en-US" dirty="0" smtClean="0"/>
              <a:t>prefiltering </a:t>
            </a:r>
            <a:r>
              <a:rPr lang="en-US" dirty="0"/>
              <a:t>was used, the performance was generally worse</a:t>
            </a:r>
            <a:r>
              <a:rPr lang="en-US" dirty="0" smtClean="0"/>
              <a:t>.</a:t>
            </a:r>
            <a:endParaRPr lang="en-US" b="1" dirty="0"/>
          </a:p>
          <a:p>
            <a:endParaRPr lang="en-US" dirty="0"/>
          </a:p>
        </p:txBody>
      </p:sp>
      <p:sp>
        <p:nvSpPr>
          <p:cNvPr id="5" name="TextBox 4"/>
          <p:cNvSpPr txBox="1"/>
          <p:nvPr/>
        </p:nvSpPr>
        <p:spPr>
          <a:xfrm>
            <a:off x="418908" y="5399722"/>
            <a:ext cx="7800020" cy="646331"/>
          </a:xfrm>
          <a:prstGeom prst="rect">
            <a:avLst/>
          </a:prstGeom>
          <a:solidFill>
            <a:srgbClr val="00B050"/>
          </a:solidFill>
        </p:spPr>
        <p:txBody>
          <a:bodyPr wrap="none" rtlCol="0">
            <a:spAutoFit/>
          </a:bodyPr>
          <a:lstStyle/>
          <a:p>
            <a:r>
              <a:rPr lang="en-US" dirty="0" smtClean="0"/>
              <a:t>This is not our final conclusion since Homework 4 revealed that all CNN Methods </a:t>
            </a:r>
          </a:p>
          <a:p>
            <a:r>
              <a:rPr lang="en-US" dirty="0" smtClean="0"/>
              <a:t>Outperformed the Wiener Filter for RGB images.</a:t>
            </a:r>
            <a:endParaRPr lang="en-US" dirty="0"/>
          </a:p>
        </p:txBody>
      </p:sp>
    </p:spTree>
    <p:extLst>
      <p:ext uri="{BB962C8B-B14F-4D97-AF65-F5344CB8AC3E}">
        <p14:creationId xmlns:p14="http://schemas.microsoft.com/office/powerpoint/2010/main" val="34689451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Next Steps</a:t>
            </a:r>
            <a:endParaRPr lang="en-US" sz="3600" dirty="0"/>
          </a:p>
        </p:txBody>
      </p:sp>
      <p:sp>
        <p:nvSpPr>
          <p:cNvPr id="4" name="Content Placeholder 3"/>
          <p:cNvSpPr>
            <a:spLocks noGrp="1"/>
          </p:cNvSpPr>
          <p:nvPr>
            <p:ph idx="1"/>
          </p:nvPr>
        </p:nvSpPr>
        <p:spPr>
          <a:xfrm>
            <a:off x="457200" y="1207698"/>
            <a:ext cx="8229600" cy="3683479"/>
          </a:xfrm>
        </p:spPr>
        <p:txBody>
          <a:bodyPr>
            <a:normAutofit lnSpcReduction="10000"/>
          </a:bodyPr>
          <a:lstStyle/>
          <a:p>
            <a:r>
              <a:rPr lang="en-US" dirty="0" smtClean="0"/>
              <a:t>For the next steps in this research, the following is proposed:</a:t>
            </a:r>
          </a:p>
          <a:p>
            <a:pPr lvl="1"/>
            <a:r>
              <a:rPr lang="en-US" dirty="0" smtClean="0"/>
              <a:t>Perform an identical experiment for color images.</a:t>
            </a:r>
          </a:p>
          <a:p>
            <a:pPr lvl="1"/>
            <a:r>
              <a:rPr lang="en-US" dirty="0" smtClean="0"/>
              <a:t>Increase the depth of the Convolutional Neural Network.</a:t>
            </a:r>
          </a:p>
          <a:p>
            <a:pPr lvl="1"/>
            <a:r>
              <a:rPr lang="en-US" dirty="0" smtClean="0"/>
              <a:t>Change the design of the Convolutional Neural Network</a:t>
            </a:r>
            <a:endParaRPr lang="en-US" dirty="0"/>
          </a:p>
          <a:p>
            <a:endParaRPr lang="en-US" dirty="0"/>
          </a:p>
        </p:txBody>
      </p:sp>
    </p:spTree>
    <p:extLst>
      <p:ext uri="{BB962C8B-B14F-4D97-AF65-F5344CB8AC3E}">
        <p14:creationId xmlns:p14="http://schemas.microsoft.com/office/powerpoint/2010/main" val="998245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trainBilat.py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13</a:t>
            </a:fld>
            <a:endParaRPr lang="en-US" dirty="0"/>
          </a:p>
        </p:txBody>
      </p:sp>
      <p:sp>
        <p:nvSpPr>
          <p:cNvPr id="6" name="TextBox 5"/>
          <p:cNvSpPr txBox="1"/>
          <p:nvPr/>
        </p:nvSpPr>
        <p:spPr>
          <a:xfrm>
            <a:off x="4166557" y="1478502"/>
            <a:ext cx="4787661" cy="64633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smtClean="0"/>
              <a:t>Enter the training loop</a:t>
            </a:r>
          </a:p>
          <a:p>
            <a:pPr marL="285750" indent="-285750">
              <a:buFont typeface="Arial" panose="020B0604020202020204" pitchFamily="34" charset="0"/>
              <a:buChar char="•"/>
            </a:pPr>
            <a:r>
              <a:rPr lang="en-US" dirty="0" smtClean="0"/>
              <a:t>Set the learning rate</a:t>
            </a:r>
          </a:p>
        </p:txBody>
      </p:sp>
      <p:pic>
        <p:nvPicPr>
          <p:cNvPr id="7" name="Picture 6"/>
          <p:cNvPicPr>
            <a:picLocks noChangeAspect="1"/>
          </p:cNvPicPr>
          <p:nvPr/>
        </p:nvPicPr>
        <p:blipFill>
          <a:blip r:embed="rId2"/>
          <a:stretch>
            <a:fillRect/>
          </a:stretch>
        </p:blipFill>
        <p:spPr>
          <a:xfrm>
            <a:off x="581564" y="1478502"/>
            <a:ext cx="3322608" cy="1348857"/>
          </a:xfrm>
          <a:prstGeom prst="rect">
            <a:avLst/>
          </a:prstGeom>
        </p:spPr>
      </p:pic>
    </p:spTree>
    <p:extLst>
      <p:ext uri="{BB962C8B-B14F-4D97-AF65-F5344CB8AC3E}">
        <p14:creationId xmlns:p14="http://schemas.microsoft.com/office/powerpoint/2010/main" val="2657978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trainBilat.py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14</a:t>
            </a:fld>
            <a:endParaRPr lang="en-US" dirty="0"/>
          </a:p>
        </p:txBody>
      </p:sp>
      <p:pic>
        <p:nvPicPr>
          <p:cNvPr id="3" name="Picture 2"/>
          <p:cNvPicPr>
            <a:picLocks noChangeAspect="1"/>
          </p:cNvPicPr>
          <p:nvPr/>
        </p:nvPicPr>
        <p:blipFill>
          <a:blip r:embed="rId2"/>
          <a:stretch>
            <a:fillRect/>
          </a:stretch>
        </p:blipFill>
        <p:spPr>
          <a:xfrm>
            <a:off x="168655" y="1298222"/>
            <a:ext cx="6934801" cy="3071126"/>
          </a:xfrm>
          <a:prstGeom prst="rect">
            <a:avLst/>
          </a:prstGeom>
        </p:spPr>
      </p:pic>
      <p:sp>
        <p:nvSpPr>
          <p:cNvPr id="6" name="TextBox 5"/>
          <p:cNvSpPr txBox="1"/>
          <p:nvPr/>
        </p:nvSpPr>
        <p:spPr>
          <a:xfrm>
            <a:off x="4259375" y="1187068"/>
            <a:ext cx="4649799" cy="1569660"/>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sz="1600" dirty="0" smtClean="0"/>
              <a:t>Enter the loop for cycling the training data</a:t>
            </a:r>
          </a:p>
          <a:p>
            <a:pPr marL="285750" indent="-285750">
              <a:buFont typeface="Arial" panose="020B0604020202020204" pitchFamily="34" charset="0"/>
              <a:buChar char="•"/>
            </a:pPr>
            <a:r>
              <a:rPr lang="en-US" sz="1600" dirty="0" smtClean="0"/>
              <a:t>Initialize Training and Tracking Parameters</a:t>
            </a:r>
          </a:p>
          <a:p>
            <a:pPr marL="285750" indent="-285750">
              <a:buFont typeface="Arial" panose="020B0604020202020204" pitchFamily="34" charset="0"/>
              <a:buChar char="•"/>
            </a:pPr>
            <a:r>
              <a:rPr lang="en-US" sz="1600" dirty="0" smtClean="0"/>
              <a:t>Initialize training data and prefiltered training data</a:t>
            </a:r>
          </a:p>
          <a:p>
            <a:pPr marL="285750" indent="-285750">
              <a:buFont typeface="Arial" panose="020B0604020202020204" pitchFamily="34" charset="0"/>
              <a:buChar char="•"/>
            </a:pPr>
            <a:r>
              <a:rPr lang="en-US" sz="1600" dirty="0" smtClean="0"/>
              <a:t>Enter the loop to prefilter the training data</a:t>
            </a:r>
          </a:p>
          <a:p>
            <a:pPr marL="285750" indent="-285750">
              <a:buFont typeface="Arial" panose="020B0604020202020204" pitchFamily="34" charset="0"/>
              <a:buChar char="•"/>
            </a:pPr>
            <a:r>
              <a:rPr lang="en-US" sz="1600" dirty="0" smtClean="0"/>
              <a:t>Add noise to the image</a:t>
            </a:r>
          </a:p>
          <a:p>
            <a:pPr marL="285750" indent="-285750">
              <a:buFont typeface="Arial" panose="020B0604020202020204" pitchFamily="34" charset="0"/>
              <a:buChar char="•"/>
            </a:pPr>
            <a:r>
              <a:rPr lang="en-US" sz="1600" dirty="0" smtClean="0"/>
              <a:t>Prefilter the image</a:t>
            </a:r>
          </a:p>
        </p:txBody>
      </p:sp>
    </p:spTree>
    <p:extLst>
      <p:ext uri="{BB962C8B-B14F-4D97-AF65-F5344CB8AC3E}">
        <p14:creationId xmlns:p14="http://schemas.microsoft.com/office/powerpoint/2010/main" val="34425089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7435" y="2346783"/>
            <a:ext cx="6744284" cy="3787468"/>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trainBilat.py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15</a:t>
            </a:fld>
            <a:endParaRPr lang="en-US" dirty="0"/>
          </a:p>
        </p:txBody>
      </p:sp>
      <p:sp>
        <p:nvSpPr>
          <p:cNvPr id="6" name="TextBox 5"/>
          <p:cNvSpPr txBox="1"/>
          <p:nvPr/>
        </p:nvSpPr>
        <p:spPr>
          <a:xfrm>
            <a:off x="4476149" y="1339854"/>
            <a:ext cx="4667852" cy="206210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smtClean="0"/>
              <a:t>Convert the Prefiltered images to </a:t>
            </a:r>
            <a:r>
              <a:rPr lang="en-US" sz="1600" dirty="0" err="1" smtClean="0"/>
              <a:t>PyTorch</a:t>
            </a:r>
            <a:r>
              <a:rPr lang="en-US" sz="1600" dirty="0" smtClean="0"/>
              <a:t> tensors</a:t>
            </a:r>
          </a:p>
          <a:p>
            <a:pPr marL="285750" indent="-285750">
              <a:buFont typeface="Arial" panose="020B0604020202020204" pitchFamily="34" charset="0"/>
              <a:buChar char="•"/>
            </a:pPr>
            <a:r>
              <a:rPr lang="en-US" sz="1600" dirty="0" smtClean="0"/>
              <a:t>Move training data, prefiltered data, and noise to the GPU</a:t>
            </a:r>
          </a:p>
          <a:p>
            <a:pPr marL="285750" indent="-285750">
              <a:buFont typeface="Arial" panose="020B0604020202020204" pitchFamily="34" charset="0"/>
              <a:buChar char="•"/>
            </a:pPr>
            <a:r>
              <a:rPr lang="en-US" sz="1600" dirty="0" smtClean="0"/>
              <a:t>Pass prefiltered data through model and calculate the loss</a:t>
            </a:r>
          </a:p>
          <a:p>
            <a:pPr marL="285750" indent="-285750">
              <a:buFont typeface="Arial" panose="020B0604020202020204" pitchFamily="34" charset="0"/>
              <a:buChar char="•"/>
            </a:pPr>
            <a:r>
              <a:rPr lang="en-US" sz="1600" dirty="0" smtClean="0"/>
              <a:t>Perform the optimization</a:t>
            </a:r>
          </a:p>
          <a:p>
            <a:pPr marL="285750" indent="-285750">
              <a:buFont typeface="Arial" panose="020B0604020202020204" pitchFamily="34" charset="0"/>
              <a:buChar char="•"/>
            </a:pPr>
            <a:r>
              <a:rPr lang="en-US" sz="1600" dirty="0" smtClean="0"/>
              <a:t>Calculate the residual and denoised image</a:t>
            </a:r>
          </a:p>
          <a:p>
            <a:pPr marL="285750" indent="-285750">
              <a:buFont typeface="Arial" panose="020B0604020202020204" pitchFamily="34" charset="0"/>
              <a:buChar char="•"/>
            </a:pPr>
            <a:r>
              <a:rPr lang="en-US" sz="1600" dirty="0" smtClean="0"/>
              <a:t>Calculate the PSNR</a:t>
            </a:r>
          </a:p>
        </p:txBody>
      </p:sp>
    </p:spTree>
    <p:extLst>
      <p:ext uri="{BB962C8B-B14F-4D97-AF65-F5344CB8AC3E}">
        <p14:creationId xmlns:p14="http://schemas.microsoft.com/office/powerpoint/2010/main" val="171034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trainBilat.py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16</a:t>
            </a:fld>
            <a:endParaRPr lang="en-US" dirty="0"/>
          </a:p>
        </p:txBody>
      </p:sp>
      <p:pic>
        <p:nvPicPr>
          <p:cNvPr id="3" name="Picture 2"/>
          <p:cNvPicPr>
            <a:picLocks noChangeAspect="1"/>
          </p:cNvPicPr>
          <p:nvPr/>
        </p:nvPicPr>
        <p:blipFill>
          <a:blip r:embed="rId2"/>
          <a:stretch>
            <a:fillRect/>
          </a:stretch>
        </p:blipFill>
        <p:spPr>
          <a:xfrm>
            <a:off x="-10597" y="1350955"/>
            <a:ext cx="5906012" cy="4351397"/>
          </a:xfrm>
          <a:prstGeom prst="rect">
            <a:avLst/>
          </a:prstGeom>
        </p:spPr>
      </p:pic>
      <p:sp>
        <p:nvSpPr>
          <p:cNvPr id="6" name="TextBox 5"/>
          <p:cNvSpPr txBox="1"/>
          <p:nvPr/>
        </p:nvSpPr>
        <p:spPr>
          <a:xfrm>
            <a:off x="5574405" y="1260028"/>
            <a:ext cx="3534044" cy="286232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Initialize the validation data</a:t>
            </a:r>
          </a:p>
          <a:p>
            <a:pPr marL="285750" indent="-285750">
              <a:buFont typeface="Arial" panose="020B0604020202020204" pitchFamily="34" charset="0"/>
              <a:buChar char="•"/>
            </a:pPr>
            <a:r>
              <a:rPr lang="en-US" dirty="0" smtClean="0"/>
              <a:t>Loop over the validation dataset</a:t>
            </a:r>
          </a:p>
          <a:p>
            <a:pPr marL="285750" indent="-285750">
              <a:buFont typeface="Arial" panose="020B0604020202020204" pitchFamily="34" charset="0"/>
              <a:buChar char="•"/>
            </a:pPr>
            <a:r>
              <a:rPr lang="en-US" dirty="0" smtClean="0"/>
              <a:t>Call noise generation</a:t>
            </a:r>
          </a:p>
          <a:p>
            <a:pPr marL="285750" indent="-285750">
              <a:buFont typeface="Arial" panose="020B0604020202020204" pitchFamily="34" charset="0"/>
              <a:buChar char="•"/>
            </a:pPr>
            <a:r>
              <a:rPr lang="en-US" dirty="0" smtClean="0"/>
              <a:t>Add noise to validation snapshot</a:t>
            </a:r>
          </a:p>
          <a:p>
            <a:pPr marL="285750" indent="-285750">
              <a:buFont typeface="Arial" panose="020B0604020202020204" pitchFamily="34" charset="0"/>
              <a:buChar char="•"/>
            </a:pPr>
            <a:r>
              <a:rPr lang="en-US" dirty="0" smtClean="0"/>
              <a:t>Prefilter validation data</a:t>
            </a:r>
          </a:p>
          <a:p>
            <a:pPr marL="285750" indent="-285750">
              <a:buFont typeface="Arial" panose="020B0604020202020204" pitchFamily="34" charset="0"/>
              <a:buChar char="•"/>
            </a:pPr>
            <a:r>
              <a:rPr lang="en-US" dirty="0" smtClean="0"/>
              <a:t>Move to GPU</a:t>
            </a:r>
          </a:p>
          <a:p>
            <a:pPr marL="285750" indent="-285750">
              <a:buFont typeface="Arial" panose="020B0604020202020204" pitchFamily="34" charset="0"/>
              <a:buChar char="•"/>
            </a:pPr>
            <a:r>
              <a:rPr lang="en-US" dirty="0" smtClean="0"/>
              <a:t>Pass data through network</a:t>
            </a:r>
          </a:p>
          <a:p>
            <a:pPr marL="285750" indent="-285750">
              <a:buFont typeface="Arial" panose="020B0604020202020204" pitchFamily="34" charset="0"/>
              <a:buChar char="•"/>
            </a:pPr>
            <a:r>
              <a:rPr lang="en-US" dirty="0" smtClean="0"/>
              <a:t>Calculate loss</a:t>
            </a:r>
          </a:p>
          <a:p>
            <a:pPr marL="285750" indent="-285750">
              <a:buFont typeface="Arial" panose="020B0604020202020204" pitchFamily="34" charset="0"/>
              <a:buChar char="•"/>
            </a:pPr>
            <a:r>
              <a:rPr lang="en-US" dirty="0" smtClean="0"/>
              <a:t>Calculate the PSNR</a:t>
            </a:r>
          </a:p>
          <a:p>
            <a:pPr marL="285750" indent="-285750">
              <a:buFont typeface="Arial" panose="020B0604020202020204" pitchFamily="34" charset="0"/>
              <a:buChar char="•"/>
            </a:pPr>
            <a:r>
              <a:rPr lang="en-US" dirty="0" smtClean="0"/>
              <a:t>Track all of the data</a:t>
            </a:r>
          </a:p>
        </p:txBody>
      </p:sp>
    </p:spTree>
    <p:extLst>
      <p:ext uri="{BB962C8B-B14F-4D97-AF65-F5344CB8AC3E}">
        <p14:creationId xmlns:p14="http://schemas.microsoft.com/office/powerpoint/2010/main" val="22347880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trainBilat.py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17</a:t>
            </a:fld>
            <a:endParaRPr lang="en-US" dirty="0"/>
          </a:p>
        </p:txBody>
      </p:sp>
      <p:pic>
        <p:nvPicPr>
          <p:cNvPr id="7" name="Picture 6"/>
          <p:cNvPicPr>
            <a:picLocks noChangeAspect="1"/>
          </p:cNvPicPr>
          <p:nvPr/>
        </p:nvPicPr>
        <p:blipFill>
          <a:blip r:embed="rId2"/>
          <a:stretch>
            <a:fillRect/>
          </a:stretch>
        </p:blipFill>
        <p:spPr>
          <a:xfrm>
            <a:off x="105601" y="1334869"/>
            <a:ext cx="4999153" cy="3017782"/>
          </a:xfrm>
          <a:prstGeom prst="rect">
            <a:avLst/>
          </a:prstGeom>
        </p:spPr>
      </p:pic>
      <p:sp>
        <p:nvSpPr>
          <p:cNvPr id="6" name="TextBox 5"/>
          <p:cNvSpPr txBox="1"/>
          <p:nvPr/>
        </p:nvSpPr>
        <p:spPr>
          <a:xfrm>
            <a:off x="4722152" y="1702620"/>
            <a:ext cx="4308872"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Capture Validation Data</a:t>
            </a:r>
          </a:p>
          <a:p>
            <a:pPr marL="285750" indent="-285750">
              <a:buFont typeface="Arial" panose="020B0604020202020204" pitchFamily="34" charset="0"/>
              <a:buChar char="•"/>
            </a:pPr>
            <a:r>
              <a:rPr lang="en-US" dirty="0" smtClean="0"/>
              <a:t>Plot the Training Loss and Validation Loss</a:t>
            </a:r>
          </a:p>
          <a:p>
            <a:pPr marL="285750" indent="-285750">
              <a:buFont typeface="Arial" panose="020B0604020202020204" pitchFamily="34" charset="0"/>
              <a:buChar char="•"/>
            </a:pPr>
            <a:r>
              <a:rPr lang="en-US" dirty="0" smtClean="0"/>
              <a:t>Plot the PSNR for Training and Validation</a:t>
            </a:r>
          </a:p>
          <a:p>
            <a:pPr marL="285750" indent="-285750">
              <a:buFont typeface="Arial" panose="020B0604020202020204" pitchFamily="34" charset="0"/>
              <a:buChar char="•"/>
            </a:pPr>
            <a:r>
              <a:rPr lang="en-US" dirty="0" smtClean="0"/>
              <a:t>Save the plots to a file</a:t>
            </a:r>
          </a:p>
        </p:txBody>
      </p:sp>
    </p:spTree>
    <p:extLst>
      <p:ext uri="{BB962C8B-B14F-4D97-AF65-F5344CB8AC3E}">
        <p14:creationId xmlns:p14="http://schemas.microsoft.com/office/powerpoint/2010/main" val="25194976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trainCNN.py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18</a:t>
            </a:fld>
            <a:endParaRPr lang="en-US" dirty="0"/>
          </a:p>
        </p:txBody>
      </p:sp>
      <p:sp>
        <p:nvSpPr>
          <p:cNvPr id="6" name="TextBox 5"/>
          <p:cNvSpPr txBox="1"/>
          <p:nvPr/>
        </p:nvSpPr>
        <p:spPr>
          <a:xfrm>
            <a:off x="4345639" y="2099499"/>
            <a:ext cx="4385431" cy="132343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sz="1600" dirty="0" smtClean="0"/>
              <a:t>Enter the loop for cycling the training data</a:t>
            </a:r>
          </a:p>
          <a:p>
            <a:pPr marL="285750" indent="-285750">
              <a:buFont typeface="Arial" panose="020B0604020202020204" pitchFamily="34" charset="0"/>
              <a:buChar char="•"/>
            </a:pPr>
            <a:r>
              <a:rPr lang="en-US" sz="1600" dirty="0" smtClean="0"/>
              <a:t>Initialize Training and Tracking Parameters</a:t>
            </a:r>
          </a:p>
          <a:p>
            <a:pPr marL="285750" indent="-285750">
              <a:buFont typeface="Arial" panose="020B0604020202020204" pitchFamily="34" charset="0"/>
              <a:buChar char="•"/>
            </a:pPr>
            <a:r>
              <a:rPr lang="en-US" sz="1600" dirty="0" smtClean="0"/>
              <a:t>Initialize training data</a:t>
            </a:r>
          </a:p>
          <a:p>
            <a:pPr marL="285750" indent="-285750">
              <a:buFont typeface="Arial" panose="020B0604020202020204" pitchFamily="34" charset="0"/>
              <a:buChar char="•"/>
            </a:pPr>
            <a:r>
              <a:rPr lang="en-US" sz="1600" dirty="0" smtClean="0"/>
              <a:t>Enter the loop to add noise to the training data</a:t>
            </a:r>
          </a:p>
          <a:p>
            <a:pPr marL="285750" indent="-285750">
              <a:buFont typeface="Arial" panose="020B0604020202020204" pitchFamily="34" charset="0"/>
              <a:buChar char="•"/>
            </a:pPr>
            <a:r>
              <a:rPr lang="en-US" sz="1600" dirty="0" smtClean="0"/>
              <a:t>Add noise to the image</a:t>
            </a:r>
          </a:p>
        </p:txBody>
      </p:sp>
      <p:pic>
        <p:nvPicPr>
          <p:cNvPr id="7" name="Picture 6"/>
          <p:cNvPicPr>
            <a:picLocks noChangeAspect="1"/>
          </p:cNvPicPr>
          <p:nvPr/>
        </p:nvPicPr>
        <p:blipFill>
          <a:blip r:embed="rId2"/>
          <a:stretch>
            <a:fillRect/>
          </a:stretch>
        </p:blipFill>
        <p:spPr>
          <a:xfrm>
            <a:off x="225643" y="3669159"/>
            <a:ext cx="5433531" cy="2171888"/>
          </a:xfrm>
          <a:prstGeom prst="rect">
            <a:avLst/>
          </a:prstGeom>
        </p:spPr>
      </p:pic>
      <p:sp>
        <p:nvSpPr>
          <p:cNvPr id="8" name="TextBox 7"/>
          <p:cNvSpPr txBox="1"/>
          <p:nvPr/>
        </p:nvSpPr>
        <p:spPr>
          <a:xfrm>
            <a:off x="225643" y="1428093"/>
            <a:ext cx="8769795" cy="646331"/>
          </a:xfrm>
          <a:prstGeom prst="rect">
            <a:avLst/>
          </a:prstGeom>
          <a:solidFill>
            <a:schemeClr val="bg2">
              <a:lumMod val="90000"/>
            </a:schemeClr>
          </a:solidFill>
        </p:spPr>
        <p:txBody>
          <a:bodyPr wrap="square" rtlCol="0">
            <a:spAutoFit/>
          </a:bodyPr>
          <a:lstStyle/>
          <a:p>
            <a:r>
              <a:rPr lang="en-US" dirty="0" smtClean="0"/>
              <a:t>trainCNN.py is nearly identical to trainBilat.py. The main difference is that prefiltering is not performed.</a:t>
            </a:r>
            <a:endParaRPr lang="en-US" dirty="0"/>
          </a:p>
        </p:txBody>
      </p:sp>
    </p:spTree>
    <p:extLst>
      <p:ext uri="{BB962C8B-B14F-4D97-AF65-F5344CB8AC3E}">
        <p14:creationId xmlns:p14="http://schemas.microsoft.com/office/powerpoint/2010/main" val="247068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188377"/>
            <a:ext cx="9144000" cy="1159715"/>
          </a:xfrm>
        </p:spPr>
        <p:txBody>
          <a:bodyPr>
            <a:noAutofit/>
          </a:bodyPr>
          <a:lstStyle/>
          <a:p>
            <a:r>
              <a:rPr lang="en-US" sz="4000" dirty="0" smtClean="0"/>
              <a:t>From dataset.py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19</a:t>
            </a:fld>
            <a:endParaRPr lang="en-US" dirty="0"/>
          </a:p>
        </p:txBody>
      </p:sp>
      <p:sp>
        <p:nvSpPr>
          <p:cNvPr id="6" name="TextBox 5"/>
          <p:cNvSpPr txBox="1"/>
          <p:nvPr/>
        </p:nvSpPr>
        <p:spPr>
          <a:xfrm>
            <a:off x="4690743" y="2076563"/>
            <a:ext cx="4027898" cy="1477328"/>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Prepare the training data</a:t>
            </a:r>
          </a:p>
          <a:p>
            <a:pPr marL="285750" indent="-285750">
              <a:buFont typeface="Arial" panose="020B0604020202020204" pitchFamily="34" charset="0"/>
              <a:buChar char="•"/>
            </a:pPr>
            <a:r>
              <a:rPr lang="en-US" dirty="0" smtClean="0"/>
              <a:t>Select the training and validation data</a:t>
            </a:r>
          </a:p>
          <a:p>
            <a:pPr marL="285750" indent="-285750">
              <a:buFont typeface="Arial" panose="020B0604020202020204" pitchFamily="34" charset="0"/>
              <a:buChar char="•"/>
            </a:pPr>
            <a:r>
              <a:rPr lang="en-US" dirty="0" smtClean="0"/>
              <a:t>Load the data as an image</a:t>
            </a:r>
          </a:p>
          <a:p>
            <a:pPr marL="285750" indent="-285750">
              <a:buFont typeface="Arial" panose="020B0604020202020204" pitchFamily="34" charset="0"/>
              <a:buChar char="•"/>
            </a:pPr>
            <a:r>
              <a:rPr lang="en-US" dirty="0" smtClean="0"/>
              <a:t>Convert the data to grayscale</a:t>
            </a:r>
          </a:p>
          <a:p>
            <a:pPr marL="285750" indent="-285750">
              <a:buFont typeface="Arial" panose="020B0604020202020204" pitchFamily="34" charset="0"/>
              <a:buChar char="•"/>
            </a:pPr>
            <a:r>
              <a:rPr lang="en-US" dirty="0" smtClean="0"/>
              <a:t>Save and close as an h5f dataset</a:t>
            </a:r>
          </a:p>
        </p:txBody>
      </p:sp>
      <p:pic>
        <p:nvPicPr>
          <p:cNvPr id="3" name="Picture 2"/>
          <p:cNvPicPr>
            <a:picLocks noChangeAspect="1"/>
          </p:cNvPicPr>
          <p:nvPr/>
        </p:nvPicPr>
        <p:blipFill>
          <a:blip r:embed="rId2"/>
          <a:stretch>
            <a:fillRect/>
          </a:stretch>
        </p:blipFill>
        <p:spPr>
          <a:xfrm>
            <a:off x="305846" y="2076563"/>
            <a:ext cx="4046571" cy="4016088"/>
          </a:xfrm>
          <a:prstGeom prst="rect">
            <a:avLst/>
          </a:prstGeom>
        </p:spPr>
      </p:pic>
      <p:sp>
        <p:nvSpPr>
          <p:cNvPr id="8" name="TextBox 7"/>
          <p:cNvSpPr txBox="1"/>
          <p:nvPr/>
        </p:nvSpPr>
        <p:spPr>
          <a:xfrm>
            <a:off x="305846" y="1109126"/>
            <a:ext cx="8769795" cy="923330"/>
          </a:xfrm>
          <a:prstGeom prst="rect">
            <a:avLst/>
          </a:prstGeom>
          <a:solidFill>
            <a:schemeClr val="bg2">
              <a:lumMod val="90000"/>
            </a:schemeClr>
          </a:solidFill>
        </p:spPr>
        <p:txBody>
          <a:bodyPr wrap="square" rtlCol="0">
            <a:spAutoFit/>
          </a:bodyPr>
          <a:lstStyle/>
          <a:p>
            <a:r>
              <a:rPr lang="en-US" dirty="0" smtClean="0"/>
              <a:t>dataset.py has changed from HW4. Splitting images into patches, pre-scaling, and data augmentation has been removed. Converting images to grayscale has been added. This was done to ease the burden associated with creating wavelets in part 2.</a:t>
            </a:r>
            <a:endParaRPr lang="en-US" dirty="0"/>
          </a:p>
        </p:txBody>
      </p:sp>
    </p:spTree>
    <p:extLst>
      <p:ext uri="{BB962C8B-B14F-4D97-AF65-F5344CB8AC3E}">
        <p14:creationId xmlns:p14="http://schemas.microsoft.com/office/powerpoint/2010/main" val="24397408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Final Project: Introduction</a:t>
            </a: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2</a:t>
            </a:fld>
            <a:endParaRPr lang="en-US" dirty="0"/>
          </a:p>
        </p:txBody>
      </p:sp>
      <p:sp>
        <p:nvSpPr>
          <p:cNvPr id="9" name="Content Placeholder 8"/>
          <p:cNvSpPr>
            <a:spLocks noGrp="1"/>
          </p:cNvSpPr>
          <p:nvPr>
            <p:ph idx="1"/>
          </p:nvPr>
        </p:nvSpPr>
        <p:spPr>
          <a:xfrm>
            <a:off x="457200" y="1345722"/>
            <a:ext cx="8229600" cy="4780442"/>
          </a:xfrm>
        </p:spPr>
        <p:txBody>
          <a:bodyPr>
            <a:normAutofit lnSpcReduction="10000"/>
          </a:bodyPr>
          <a:lstStyle/>
          <a:p>
            <a:pPr>
              <a:spcBef>
                <a:spcPts val="0"/>
              </a:spcBef>
              <a:spcAft>
                <a:spcPts val="1200"/>
              </a:spcAft>
            </a:pPr>
            <a:r>
              <a:rPr lang="en-US" sz="1800" dirty="0" smtClean="0">
                <a:latin typeface="+mn-lt"/>
              </a:rPr>
              <a:t>“Based </a:t>
            </a:r>
            <a:r>
              <a:rPr lang="en-US" sz="1800" dirty="0">
                <a:latin typeface="+mn-lt"/>
              </a:rPr>
              <a:t>on the solutions from HW-4, we will study two problems in deep learning based image restoration/</a:t>
            </a:r>
            <a:r>
              <a:rPr lang="en-US" sz="1800" dirty="0" err="1">
                <a:latin typeface="+mn-lt"/>
              </a:rPr>
              <a:t>denoising</a:t>
            </a:r>
            <a:r>
              <a:rPr lang="en-US" sz="1800" dirty="0">
                <a:latin typeface="+mn-lt"/>
              </a:rPr>
              <a:t>. Consider an image corrupted by both a PSF (blur in this case) and additive </a:t>
            </a:r>
            <a:r>
              <a:rPr lang="en-US" sz="1800" dirty="0" smtClean="0">
                <a:latin typeface="+mn-lt"/>
              </a:rPr>
              <a:t>noises:</a:t>
            </a:r>
          </a:p>
          <a:p>
            <a:r>
              <a:rPr lang="en-US" sz="1800" dirty="0" smtClean="0">
                <a:latin typeface="+mn-lt"/>
              </a:rPr>
              <a:t>“Where </a:t>
            </a:r>
            <a:r>
              <a:rPr lang="en-US" sz="1800" dirty="0">
                <a:latin typeface="+mn-lt"/>
              </a:rPr>
              <a:t>x is the clean image, h is the point spread function (PSF) that creates input dependent corruptions, and n is the additive Gaussian noise. An example is illustrated below, with I</a:t>
            </a:r>
            <a:r>
              <a:rPr lang="en-US" sz="1800" baseline="-25000" dirty="0">
                <a:latin typeface="+mn-lt"/>
              </a:rPr>
              <a:t>1</a:t>
            </a:r>
            <a:r>
              <a:rPr lang="en-US" sz="1800" dirty="0">
                <a:latin typeface="+mn-lt"/>
              </a:rPr>
              <a:t> being blurred with angle 45o length 11 motion blur, and I</a:t>
            </a:r>
            <a:r>
              <a:rPr lang="en-US" sz="1800" baseline="-25000" dirty="0">
                <a:latin typeface="+mn-lt"/>
              </a:rPr>
              <a:t>2 </a:t>
            </a:r>
            <a:r>
              <a:rPr lang="en-US" sz="1800" dirty="0">
                <a:latin typeface="+mn-lt"/>
              </a:rPr>
              <a:t>blurred with the same motion blur with additive noise with variance </a:t>
            </a:r>
            <a:r>
              <a:rPr lang="en-US" sz="1800" dirty="0" smtClean="0">
                <a:latin typeface="+mn-lt"/>
              </a:rPr>
              <a:t>0.004;</a:t>
            </a:r>
          </a:p>
          <a:p>
            <a:endParaRPr lang="en-US" sz="1600" dirty="0">
              <a:latin typeface="+mn-lt"/>
            </a:endParaRPr>
          </a:p>
          <a:p>
            <a:endParaRPr lang="en-US" sz="1600" dirty="0" smtClean="0">
              <a:latin typeface="+mn-lt"/>
            </a:endParaRPr>
          </a:p>
          <a:p>
            <a:endParaRPr lang="en-US" sz="1600" dirty="0">
              <a:latin typeface="+mn-lt"/>
            </a:endParaRPr>
          </a:p>
          <a:p>
            <a:endParaRPr lang="en-US" sz="1600" dirty="0" smtClean="0">
              <a:latin typeface="+mn-lt"/>
            </a:endParaRPr>
          </a:p>
          <a:p>
            <a:endParaRPr lang="en-US" sz="1600" dirty="0">
              <a:latin typeface="+mn-lt"/>
            </a:endParaRPr>
          </a:p>
          <a:p>
            <a:endParaRPr lang="en-US" sz="1600" dirty="0" smtClean="0">
              <a:latin typeface="+mn-lt"/>
            </a:endParaRPr>
          </a:p>
          <a:p>
            <a:endParaRPr lang="en-US" sz="1600" dirty="0" smtClean="0">
              <a:latin typeface="+mn-lt"/>
            </a:endParaRPr>
          </a:p>
          <a:p>
            <a:r>
              <a:rPr lang="en-US" sz="1600" dirty="0">
                <a:latin typeface="+mn-lt"/>
              </a:rPr>
              <a:t>To have a fair comparison, we utilize VDSR like residual learning network with fixed depth of 4 blocks of [CONV(64 x 3 x 3) + </a:t>
            </a:r>
            <a:r>
              <a:rPr lang="en-US" sz="1600" dirty="0" err="1">
                <a:latin typeface="+mn-lt"/>
              </a:rPr>
              <a:t>ReLU</a:t>
            </a:r>
            <a:r>
              <a:rPr lang="en-US" sz="1600" dirty="0">
                <a:latin typeface="+mn-lt"/>
              </a:rPr>
              <a:t>] operations, while focusing on the research </a:t>
            </a:r>
            <a:r>
              <a:rPr lang="en-US" sz="1600" dirty="0" smtClean="0">
                <a:latin typeface="+mn-lt"/>
              </a:rPr>
              <a:t>problems…”</a:t>
            </a:r>
            <a:endParaRPr lang="en-US" sz="1600" dirty="0">
              <a:latin typeface="+mn-lt"/>
            </a:endParaRPr>
          </a:p>
          <a:p>
            <a:endParaRPr lang="en-US" sz="2100" dirty="0">
              <a:latin typeface="+mn-lt"/>
            </a:endParaRPr>
          </a:p>
        </p:txBody>
      </p:sp>
      <p:pic>
        <p:nvPicPr>
          <p:cNvPr id="12" name="Picture 11" descr="equation"/>
          <p:cNvPicPr/>
          <p:nvPr/>
        </p:nvPicPr>
        <p:blipFill>
          <a:blip r:embed="rId2"/>
          <a:stretch>
            <a:fillRect/>
          </a:stretch>
        </p:blipFill>
        <p:spPr>
          <a:xfrm>
            <a:off x="4661690" y="1984074"/>
            <a:ext cx="1954769" cy="444262"/>
          </a:xfrm>
          <a:prstGeom prst="rect">
            <a:avLst/>
          </a:prstGeom>
        </p:spPr>
      </p:pic>
      <p:pic>
        <p:nvPicPr>
          <p:cNvPr id="13" name="Picture 12"/>
          <p:cNvPicPr/>
          <p:nvPr/>
        </p:nvPicPr>
        <p:blipFill>
          <a:blip r:embed="rId3"/>
          <a:stretch>
            <a:fillRect/>
          </a:stretch>
        </p:blipFill>
        <p:spPr>
          <a:xfrm>
            <a:off x="1601470" y="3351420"/>
            <a:ext cx="5941060" cy="1851660"/>
          </a:xfrm>
          <a:prstGeom prst="rect">
            <a:avLst/>
          </a:prstGeom>
          <a:noFill/>
          <a:ln>
            <a:noFill/>
          </a:ln>
        </p:spPr>
      </p:pic>
    </p:spTree>
    <p:extLst>
      <p:ext uri="{BB962C8B-B14F-4D97-AF65-F5344CB8AC3E}">
        <p14:creationId xmlns:p14="http://schemas.microsoft.com/office/powerpoint/2010/main" val="34835607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model.py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20</a:t>
            </a:fld>
            <a:endParaRPr lang="en-US" dirty="0"/>
          </a:p>
        </p:txBody>
      </p:sp>
      <p:sp>
        <p:nvSpPr>
          <p:cNvPr id="6" name="TextBox 5"/>
          <p:cNvSpPr txBox="1"/>
          <p:nvPr/>
        </p:nvSpPr>
        <p:spPr>
          <a:xfrm>
            <a:off x="511583" y="4434768"/>
            <a:ext cx="5544210" cy="1477328"/>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Class Module for the Deep Learning CNN. </a:t>
            </a:r>
          </a:p>
          <a:p>
            <a:pPr marL="285750" indent="-285750">
              <a:buFont typeface="Arial" panose="020B0604020202020204" pitchFamily="34" charset="0"/>
              <a:buChar char="•"/>
            </a:pPr>
            <a:r>
              <a:rPr lang="en-US" dirty="0" smtClean="0"/>
              <a:t>Set the number of channels to ‘1’ for grayscale images</a:t>
            </a:r>
          </a:p>
          <a:p>
            <a:pPr marL="285750" indent="-285750">
              <a:buFont typeface="Arial" panose="020B0604020202020204" pitchFamily="34" charset="0"/>
              <a:buChar char="•"/>
            </a:pPr>
            <a:r>
              <a:rPr lang="en-US" dirty="0" smtClean="0"/>
              <a:t>Create and append convolutional layers</a:t>
            </a:r>
          </a:p>
          <a:p>
            <a:pPr marL="285750" indent="-285750">
              <a:buFont typeface="Arial" panose="020B0604020202020204" pitchFamily="34" charset="0"/>
              <a:buChar char="•"/>
            </a:pPr>
            <a:r>
              <a:rPr lang="en-US" dirty="0" smtClean="0"/>
              <a:t>Create and append </a:t>
            </a:r>
            <a:r>
              <a:rPr lang="en-US" dirty="0" err="1" smtClean="0"/>
              <a:t>ReLU</a:t>
            </a:r>
            <a:r>
              <a:rPr lang="en-US" dirty="0" smtClean="0"/>
              <a:t> layers</a:t>
            </a:r>
          </a:p>
          <a:p>
            <a:pPr marL="285750" indent="-285750">
              <a:buFont typeface="Arial" panose="020B0604020202020204" pitchFamily="34" charset="0"/>
              <a:buChar char="•"/>
            </a:pPr>
            <a:r>
              <a:rPr lang="en-US" dirty="0" smtClean="0"/>
              <a:t>Convert the added layers to ‘Sequential Layers’</a:t>
            </a:r>
          </a:p>
        </p:txBody>
      </p:sp>
      <p:pic>
        <p:nvPicPr>
          <p:cNvPr id="3" name="Picture 2"/>
          <p:cNvPicPr>
            <a:picLocks noChangeAspect="1"/>
          </p:cNvPicPr>
          <p:nvPr/>
        </p:nvPicPr>
        <p:blipFill>
          <a:blip r:embed="rId2"/>
          <a:stretch>
            <a:fillRect/>
          </a:stretch>
        </p:blipFill>
        <p:spPr>
          <a:xfrm>
            <a:off x="293588" y="1335099"/>
            <a:ext cx="6904318" cy="2911092"/>
          </a:xfrm>
          <a:prstGeom prst="rect">
            <a:avLst/>
          </a:prstGeom>
        </p:spPr>
      </p:pic>
    </p:spTree>
    <p:extLst>
      <p:ext uri="{BB962C8B-B14F-4D97-AF65-F5344CB8AC3E}">
        <p14:creationId xmlns:p14="http://schemas.microsoft.com/office/powerpoint/2010/main" val="36175240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utils.py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21</a:t>
            </a:fld>
            <a:endParaRPr lang="en-US" dirty="0"/>
          </a:p>
        </p:txBody>
      </p:sp>
      <p:pic>
        <p:nvPicPr>
          <p:cNvPr id="7" name="Picture 6"/>
          <p:cNvPicPr>
            <a:picLocks noChangeAspect="1"/>
          </p:cNvPicPr>
          <p:nvPr/>
        </p:nvPicPr>
        <p:blipFill>
          <a:blip r:embed="rId2"/>
          <a:stretch>
            <a:fillRect/>
          </a:stretch>
        </p:blipFill>
        <p:spPr>
          <a:xfrm>
            <a:off x="92428" y="1143245"/>
            <a:ext cx="5387807" cy="4435224"/>
          </a:xfrm>
          <a:prstGeom prst="rect">
            <a:avLst/>
          </a:prstGeom>
        </p:spPr>
      </p:pic>
      <p:sp>
        <p:nvSpPr>
          <p:cNvPr id="6" name="TextBox 5"/>
          <p:cNvSpPr txBox="1"/>
          <p:nvPr/>
        </p:nvSpPr>
        <p:spPr>
          <a:xfrm>
            <a:off x="4899004" y="1249686"/>
            <a:ext cx="40303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Import classes for image processing</a:t>
            </a:r>
          </a:p>
          <a:p>
            <a:pPr marL="285750" indent="-285750">
              <a:buFont typeface="Arial" panose="020B0604020202020204" pitchFamily="34" charset="0"/>
              <a:buChar char="•"/>
            </a:pPr>
            <a:r>
              <a:rPr lang="en-US" dirty="0" smtClean="0"/>
              <a:t>Define function for initializing weights</a:t>
            </a:r>
          </a:p>
          <a:p>
            <a:pPr marL="285750" indent="-285750">
              <a:buFont typeface="Arial" panose="020B0604020202020204" pitchFamily="34" charset="0"/>
              <a:buChar char="•"/>
            </a:pPr>
            <a:r>
              <a:rPr lang="en-US" dirty="0" smtClean="0"/>
              <a:t>Define a PSNR function for tensors</a:t>
            </a:r>
          </a:p>
          <a:p>
            <a:pPr marL="285750" indent="-285750">
              <a:buFont typeface="Arial" panose="020B0604020202020204" pitchFamily="34" charset="0"/>
              <a:buChar char="•"/>
            </a:pPr>
            <a:r>
              <a:rPr lang="en-US" dirty="0" smtClean="0"/>
              <a:t>Define a PSNR function for wavelets</a:t>
            </a:r>
          </a:p>
        </p:txBody>
      </p:sp>
    </p:spTree>
    <p:extLst>
      <p:ext uri="{BB962C8B-B14F-4D97-AF65-F5344CB8AC3E}">
        <p14:creationId xmlns:p14="http://schemas.microsoft.com/office/powerpoint/2010/main" val="1438517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7540" y="1363924"/>
            <a:ext cx="5032641" cy="5373720"/>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noise_generator.py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22</a:t>
            </a:fld>
            <a:endParaRPr lang="en-US" dirty="0"/>
          </a:p>
        </p:txBody>
      </p:sp>
      <p:sp>
        <p:nvSpPr>
          <p:cNvPr id="6" name="TextBox 5"/>
          <p:cNvSpPr txBox="1"/>
          <p:nvPr/>
        </p:nvSpPr>
        <p:spPr>
          <a:xfrm>
            <a:off x="4281244" y="1363924"/>
            <a:ext cx="4556568" cy="923330"/>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Generate the noise method selector</a:t>
            </a:r>
          </a:p>
          <a:p>
            <a:pPr marL="285750" indent="-285750">
              <a:buFont typeface="Arial" panose="020B0604020202020204" pitchFamily="34" charset="0"/>
              <a:buChar char="•"/>
            </a:pPr>
            <a:r>
              <a:rPr lang="en-US" dirty="0" smtClean="0"/>
              <a:t>Define an Additive Gaussian Noise Function</a:t>
            </a:r>
          </a:p>
          <a:p>
            <a:pPr marL="285750" indent="-285750">
              <a:buFont typeface="Arial" panose="020B0604020202020204" pitchFamily="34" charset="0"/>
              <a:buChar char="•"/>
            </a:pPr>
            <a:r>
              <a:rPr lang="en-US" dirty="0" smtClean="0"/>
              <a:t>Define a Motion Noise Function</a:t>
            </a:r>
          </a:p>
        </p:txBody>
      </p:sp>
    </p:spTree>
    <p:extLst>
      <p:ext uri="{BB962C8B-B14F-4D97-AF65-F5344CB8AC3E}">
        <p14:creationId xmlns:p14="http://schemas.microsoft.com/office/powerpoint/2010/main" val="25445945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7074" y="1174301"/>
            <a:ext cx="5410669" cy="5182049"/>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noise_generator.py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23</a:t>
            </a:fld>
            <a:endParaRPr lang="en-US" dirty="0"/>
          </a:p>
        </p:txBody>
      </p:sp>
      <p:sp>
        <p:nvSpPr>
          <p:cNvPr id="6" name="TextBox 5"/>
          <p:cNvSpPr txBox="1"/>
          <p:nvPr/>
        </p:nvSpPr>
        <p:spPr>
          <a:xfrm>
            <a:off x="3900386" y="2094857"/>
            <a:ext cx="5119328"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smtClean="0"/>
              <a:t>Define a Gaussian Smoothing Function</a:t>
            </a:r>
          </a:p>
          <a:p>
            <a:pPr marL="285750" indent="-285750">
              <a:buFont typeface="Arial" panose="020B0604020202020204" pitchFamily="34" charset="0"/>
              <a:buChar char="•"/>
            </a:pPr>
            <a:r>
              <a:rPr lang="en-US" dirty="0" smtClean="0"/>
              <a:t>Define a Motion Noise PSF Kernel Function</a:t>
            </a:r>
          </a:p>
          <a:p>
            <a:pPr marL="285750" indent="-285750">
              <a:buFont typeface="Arial" panose="020B0604020202020204" pitchFamily="34" charset="0"/>
              <a:buChar char="•"/>
            </a:pPr>
            <a:r>
              <a:rPr lang="en-US" dirty="0"/>
              <a:t>Define a </a:t>
            </a:r>
            <a:r>
              <a:rPr lang="en-US" dirty="0" smtClean="0"/>
              <a:t>Gaussian Smoothing </a:t>
            </a:r>
            <a:r>
              <a:rPr lang="en-US" dirty="0"/>
              <a:t>PSF Kernel Function</a:t>
            </a:r>
          </a:p>
          <a:p>
            <a:pPr marL="285750" indent="-285750">
              <a:buFont typeface="Arial" panose="020B0604020202020204" pitchFamily="34" charset="0"/>
              <a:buChar char="•"/>
            </a:pPr>
            <a:r>
              <a:rPr lang="en-US" dirty="0" smtClean="0"/>
              <a:t>Define a PSNR Function for Numpy Arrays</a:t>
            </a:r>
          </a:p>
        </p:txBody>
      </p:sp>
    </p:spTree>
    <p:extLst>
      <p:ext uri="{BB962C8B-B14F-4D97-AF65-F5344CB8AC3E}">
        <p14:creationId xmlns:p14="http://schemas.microsoft.com/office/powerpoint/2010/main" val="21367542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rmAutofit/>
          </a:bodyPr>
          <a:lstStyle/>
          <a:p>
            <a:r>
              <a:rPr lang="en-US" dirty="0" smtClean="0"/>
              <a:t>From trainCNN.py</a:t>
            </a:r>
            <a:endParaRPr lang="en-US" dirty="0"/>
          </a:p>
        </p:txBody>
      </p:sp>
      <p:sp>
        <p:nvSpPr>
          <p:cNvPr id="3" name="Content Placeholder 2"/>
          <p:cNvSpPr>
            <a:spLocks noGrp="1"/>
          </p:cNvSpPr>
          <p:nvPr>
            <p:ph idx="1"/>
          </p:nvPr>
        </p:nvSpPr>
        <p:spPr>
          <a:xfrm>
            <a:off x="457200" y="1300167"/>
            <a:ext cx="8229600" cy="1360961"/>
          </a:xfrm>
          <a:solidFill>
            <a:schemeClr val="bg1"/>
          </a:solidFill>
        </p:spPr>
        <p:txBody>
          <a:bodyPr>
            <a:normAutofit/>
          </a:bodyPr>
          <a:lstStyle/>
          <a:p>
            <a:r>
              <a:rPr lang="en-US" dirty="0" smtClean="0"/>
              <a:t>Calculate the output residual image from the designed network</a:t>
            </a: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24</a:t>
            </a:fld>
            <a:endParaRPr lang="en-US" dirty="0"/>
          </a:p>
        </p:txBody>
      </p:sp>
      <p:pic>
        <p:nvPicPr>
          <p:cNvPr id="6" name="Picture 5"/>
          <p:cNvPicPr>
            <a:picLocks noChangeAspect="1"/>
          </p:cNvPicPr>
          <p:nvPr/>
        </p:nvPicPr>
        <p:blipFill>
          <a:blip r:embed="rId2"/>
          <a:stretch>
            <a:fillRect/>
          </a:stretch>
        </p:blipFill>
        <p:spPr>
          <a:xfrm>
            <a:off x="2182378" y="2661902"/>
            <a:ext cx="4770533" cy="457240"/>
          </a:xfrm>
          <a:prstGeom prst="rect">
            <a:avLst/>
          </a:prstGeom>
        </p:spPr>
      </p:pic>
    </p:spTree>
    <p:extLst>
      <p:ext uri="{BB962C8B-B14F-4D97-AF65-F5344CB8AC3E}">
        <p14:creationId xmlns:p14="http://schemas.microsoft.com/office/powerpoint/2010/main" val="23711831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Final Project: Part 2</a:t>
            </a:r>
            <a:endParaRPr lang="en-US" dirty="0"/>
          </a:p>
        </p:txBody>
      </p:sp>
      <p:sp>
        <p:nvSpPr>
          <p:cNvPr id="3" name="Content Placeholder 2"/>
          <p:cNvSpPr>
            <a:spLocks noGrp="1"/>
          </p:cNvSpPr>
          <p:nvPr>
            <p:ph idx="1"/>
          </p:nvPr>
        </p:nvSpPr>
        <p:spPr/>
        <p:txBody>
          <a:bodyPr>
            <a:normAutofit/>
          </a:bodyPr>
          <a:lstStyle/>
          <a:p>
            <a:r>
              <a:rPr lang="en-US" sz="1600" dirty="0" smtClean="0">
                <a:latin typeface="+mn-lt"/>
              </a:rPr>
              <a:t>“</a:t>
            </a:r>
            <a:r>
              <a:rPr lang="en-US" sz="1600" dirty="0">
                <a:latin typeface="+mn-lt"/>
              </a:rPr>
              <a:t>To have a fair comparison, we utilize VDSR like residual learning network with fixed depth of 4 blocks of [CONV(64 x 3 x 3) + </a:t>
            </a:r>
            <a:r>
              <a:rPr lang="en-US" sz="1600" dirty="0" err="1">
                <a:latin typeface="+mn-lt"/>
              </a:rPr>
              <a:t>ReLU</a:t>
            </a:r>
            <a:r>
              <a:rPr lang="en-US" sz="1600" dirty="0">
                <a:latin typeface="+mn-lt"/>
              </a:rPr>
              <a:t>] operations, while focusing on the research problems of, </a:t>
            </a:r>
            <a:endParaRPr lang="en-US" sz="1600" dirty="0" smtClean="0">
              <a:latin typeface="+mn-lt"/>
            </a:endParaRPr>
          </a:p>
          <a:p>
            <a:pPr lvl="1"/>
            <a:r>
              <a:rPr lang="en-US" sz="1600" dirty="0">
                <a:latin typeface="+mn-lt"/>
              </a:rPr>
              <a:t>Target image decomposition [10pts</a:t>
            </a:r>
            <a:r>
              <a:rPr lang="en-US" sz="1600" dirty="0" smtClean="0">
                <a:latin typeface="+mn-lt"/>
              </a:rPr>
              <a:t>]:</a:t>
            </a:r>
          </a:p>
          <a:p>
            <a:pPr lvl="1"/>
            <a:r>
              <a:rPr lang="en-US" sz="1600" dirty="0" smtClean="0">
                <a:latin typeface="+mn-lt"/>
              </a:rPr>
              <a:t>To </a:t>
            </a:r>
            <a:r>
              <a:rPr lang="en-US" sz="1600" dirty="0">
                <a:latin typeface="+mn-lt"/>
              </a:rPr>
              <a:t>directly learn the target image is kind of difficult. Instead, the ground truth images are </a:t>
            </a:r>
            <a:r>
              <a:rPr lang="en-US" sz="1600" dirty="0" smtClean="0">
                <a:latin typeface="+mn-lt"/>
              </a:rPr>
              <a:t>decomposed </a:t>
            </a:r>
            <a:r>
              <a:rPr lang="en-US" sz="1600" dirty="0">
                <a:latin typeface="+mn-lt"/>
              </a:rPr>
              <a:t>using wavelets into </a:t>
            </a:r>
            <a:r>
              <a:rPr lang="en-US" sz="1600" dirty="0" err="1">
                <a:latin typeface="+mn-lt"/>
              </a:rPr>
              <a:t>subimages</a:t>
            </a:r>
            <a:r>
              <a:rPr lang="en-US" sz="1600" dirty="0">
                <a:latin typeface="+mn-lt"/>
              </a:rPr>
              <a:t> of {LL, LH, HL, and HH} bands</a:t>
            </a:r>
            <a:r>
              <a:rPr lang="en-US" sz="1600" dirty="0" smtClean="0">
                <a:latin typeface="+mn-lt"/>
              </a:rPr>
              <a:t>:</a:t>
            </a:r>
          </a:p>
          <a:p>
            <a:pPr lvl="1"/>
            <a:endParaRPr lang="en-US" sz="1600" dirty="0">
              <a:latin typeface="+mn-lt"/>
            </a:endParaRPr>
          </a:p>
          <a:p>
            <a:pPr lvl="1"/>
            <a:endParaRPr lang="en-US" sz="1600" dirty="0" smtClean="0">
              <a:latin typeface="+mn-lt"/>
            </a:endParaRPr>
          </a:p>
          <a:p>
            <a:pPr lvl="1"/>
            <a:endParaRPr lang="en-US" sz="1600" dirty="0" smtClean="0">
              <a:latin typeface="+mn-lt"/>
            </a:endParaRPr>
          </a:p>
          <a:p>
            <a:pPr lvl="1"/>
            <a:endParaRPr lang="en-US" sz="1600" dirty="0">
              <a:latin typeface="+mn-lt"/>
            </a:endParaRPr>
          </a:p>
          <a:p>
            <a:pPr lvl="1"/>
            <a:endParaRPr lang="en-US" sz="1600" dirty="0" smtClean="0">
              <a:latin typeface="+mn-lt"/>
            </a:endParaRPr>
          </a:p>
          <a:p>
            <a:pPr lvl="1"/>
            <a:endParaRPr lang="en-US" sz="1600" dirty="0">
              <a:latin typeface="+mn-lt"/>
            </a:endParaRPr>
          </a:p>
          <a:p>
            <a:pPr lvl="1"/>
            <a:endParaRPr lang="en-US" sz="1600" dirty="0">
              <a:latin typeface="+mn-lt"/>
            </a:endParaRPr>
          </a:p>
          <a:p>
            <a:pPr lvl="1"/>
            <a:r>
              <a:rPr lang="en-US" sz="1600" dirty="0">
                <a:latin typeface="+mn-lt"/>
              </a:rPr>
              <a:t>Use the same 4-block residual learning framework to learn these sub-images from noisy input, and report the PSNR for each </a:t>
            </a:r>
            <a:r>
              <a:rPr lang="en-US" sz="1600" dirty="0" err="1">
                <a:latin typeface="+mn-lt"/>
              </a:rPr>
              <a:t>subband</a:t>
            </a:r>
            <a:r>
              <a:rPr lang="en-US" sz="1600" dirty="0">
                <a:latin typeface="+mn-lt"/>
              </a:rPr>
              <a:t>, as well as overall re-combined images. </a:t>
            </a:r>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25</a:t>
            </a:fld>
            <a:endParaRPr lang="en-US" dirty="0"/>
          </a:p>
        </p:txBody>
      </p:sp>
      <p:pic>
        <p:nvPicPr>
          <p:cNvPr id="8" name="Picture 7"/>
          <p:cNvPicPr/>
          <p:nvPr/>
        </p:nvPicPr>
        <p:blipFill>
          <a:blip r:embed="rId2"/>
          <a:stretch>
            <a:fillRect/>
          </a:stretch>
        </p:blipFill>
        <p:spPr>
          <a:xfrm>
            <a:off x="2557749" y="3070297"/>
            <a:ext cx="3510915" cy="1959610"/>
          </a:xfrm>
          <a:prstGeom prst="rect">
            <a:avLst/>
          </a:prstGeom>
          <a:noFill/>
          <a:ln>
            <a:noFill/>
          </a:ln>
        </p:spPr>
      </p:pic>
    </p:spTree>
    <p:extLst>
      <p:ext uri="{BB962C8B-B14F-4D97-AF65-F5344CB8AC3E}">
        <p14:creationId xmlns:p14="http://schemas.microsoft.com/office/powerpoint/2010/main" val="5827775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Training Code</a:t>
            </a:r>
            <a:endParaRPr lang="en-US" dirty="0"/>
          </a:p>
        </p:txBody>
      </p:sp>
      <p:sp>
        <p:nvSpPr>
          <p:cNvPr id="3" name="Content Placeholder 2"/>
          <p:cNvSpPr>
            <a:spLocks noGrp="1"/>
          </p:cNvSpPr>
          <p:nvPr>
            <p:ph idx="1"/>
          </p:nvPr>
        </p:nvSpPr>
        <p:spPr/>
        <p:txBody>
          <a:bodyPr/>
          <a:lstStyle/>
          <a:p>
            <a:r>
              <a:rPr lang="en-US" dirty="0" smtClean="0"/>
              <a:t>Files involved in Training:</a:t>
            </a:r>
          </a:p>
          <a:p>
            <a:pPr lvl="1"/>
            <a:r>
              <a:rPr lang="en-US" dirty="0" smtClean="0"/>
              <a:t>trainFP.py</a:t>
            </a:r>
          </a:p>
          <a:p>
            <a:pPr lvl="1"/>
            <a:r>
              <a:rPr lang="en-US" dirty="0" smtClean="0"/>
              <a:t>trainWavelet.py</a:t>
            </a:r>
          </a:p>
          <a:p>
            <a:pPr lvl="1"/>
            <a:r>
              <a:rPr lang="en-US" dirty="0" smtClean="0"/>
              <a:t>calcWavelet.py</a:t>
            </a:r>
          </a:p>
          <a:p>
            <a:pPr lvl="1"/>
            <a:r>
              <a:rPr lang="en-US" dirty="0" smtClean="0"/>
              <a:t>model.py</a:t>
            </a:r>
          </a:p>
          <a:p>
            <a:pPr lvl="1"/>
            <a:r>
              <a:rPr lang="en-US" dirty="0" smtClean="0"/>
              <a:t>dataset.py</a:t>
            </a:r>
          </a:p>
          <a:p>
            <a:pPr lvl="1"/>
            <a:r>
              <a:rPr lang="en-US" dirty="0" smtClean="0"/>
              <a:t>utils.py</a:t>
            </a:r>
          </a:p>
          <a:p>
            <a:pPr lvl="1"/>
            <a:r>
              <a:rPr lang="en-US" dirty="0" smtClean="0"/>
              <a:t>noise_generator.py</a:t>
            </a:r>
          </a:p>
        </p:txBody>
      </p:sp>
    </p:spTree>
    <p:extLst>
      <p:ext uri="{BB962C8B-B14F-4D97-AF65-F5344CB8AC3E}">
        <p14:creationId xmlns:p14="http://schemas.microsoft.com/office/powerpoint/2010/main" val="3809844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trainWavelet.py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27</a:t>
            </a:fld>
            <a:endParaRPr lang="en-US" dirty="0"/>
          </a:p>
        </p:txBody>
      </p:sp>
      <p:sp>
        <p:nvSpPr>
          <p:cNvPr id="8" name="TextBox 7"/>
          <p:cNvSpPr txBox="1"/>
          <p:nvPr/>
        </p:nvSpPr>
        <p:spPr>
          <a:xfrm>
            <a:off x="187102" y="1198221"/>
            <a:ext cx="8769795" cy="646331"/>
          </a:xfrm>
          <a:prstGeom prst="rect">
            <a:avLst/>
          </a:prstGeom>
          <a:solidFill>
            <a:schemeClr val="bg2">
              <a:lumMod val="90000"/>
            </a:schemeClr>
          </a:solidFill>
        </p:spPr>
        <p:txBody>
          <a:bodyPr wrap="square" rtlCol="0">
            <a:spAutoFit/>
          </a:bodyPr>
          <a:lstStyle/>
          <a:p>
            <a:r>
              <a:rPr lang="en-US" dirty="0" smtClean="0"/>
              <a:t>trainWavelet.py has many identical parts of code to trainBilat.py. The main differences are highlighted here.</a:t>
            </a:r>
            <a:endParaRPr lang="en-US" dirty="0"/>
          </a:p>
        </p:txBody>
      </p:sp>
      <p:pic>
        <p:nvPicPr>
          <p:cNvPr id="9" name="Picture 8"/>
          <p:cNvPicPr>
            <a:picLocks noChangeAspect="1"/>
          </p:cNvPicPr>
          <p:nvPr/>
        </p:nvPicPr>
        <p:blipFill>
          <a:blip r:embed="rId2"/>
          <a:stretch>
            <a:fillRect/>
          </a:stretch>
        </p:blipFill>
        <p:spPr>
          <a:xfrm>
            <a:off x="187102" y="1966992"/>
            <a:ext cx="5387807" cy="3406435"/>
          </a:xfrm>
          <a:prstGeom prst="rect">
            <a:avLst/>
          </a:prstGeom>
        </p:spPr>
      </p:pic>
      <p:sp>
        <p:nvSpPr>
          <p:cNvPr id="6" name="TextBox 5"/>
          <p:cNvSpPr txBox="1"/>
          <p:nvPr/>
        </p:nvSpPr>
        <p:spPr>
          <a:xfrm>
            <a:off x="4196422" y="2639804"/>
            <a:ext cx="4792851"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Enter the loop for processing the training data</a:t>
            </a:r>
          </a:p>
          <a:p>
            <a:pPr marL="285750" indent="-285750">
              <a:buFont typeface="Arial" panose="020B0604020202020204" pitchFamily="34" charset="0"/>
              <a:buChar char="•"/>
            </a:pPr>
            <a:r>
              <a:rPr lang="en-US" dirty="0" smtClean="0"/>
              <a:t>Generate Noise</a:t>
            </a:r>
          </a:p>
          <a:p>
            <a:pPr marL="285750" indent="-285750">
              <a:buFont typeface="Arial" panose="020B0604020202020204" pitchFamily="34" charset="0"/>
              <a:buChar char="•"/>
            </a:pPr>
            <a:r>
              <a:rPr lang="en-US" dirty="0" smtClean="0"/>
              <a:t>Compute the wavelets for images and noise</a:t>
            </a:r>
          </a:p>
          <a:p>
            <a:pPr marL="285750" indent="-285750">
              <a:buFont typeface="Arial" panose="020B0604020202020204" pitchFamily="34" charset="0"/>
              <a:buChar char="•"/>
            </a:pPr>
            <a:r>
              <a:rPr lang="en-US" dirty="0" smtClean="0"/>
              <a:t>Stack the wavelets into a larger training stack</a:t>
            </a:r>
            <a:endParaRPr lang="en-US" dirty="0"/>
          </a:p>
        </p:txBody>
      </p:sp>
      <p:sp>
        <p:nvSpPr>
          <p:cNvPr id="10" name="TextBox 9"/>
          <p:cNvSpPr txBox="1"/>
          <p:nvPr/>
        </p:nvSpPr>
        <p:spPr>
          <a:xfrm>
            <a:off x="187101" y="5495867"/>
            <a:ext cx="8769795" cy="1200329"/>
          </a:xfrm>
          <a:prstGeom prst="rect">
            <a:avLst/>
          </a:prstGeom>
          <a:solidFill>
            <a:srgbClr val="FFFF00"/>
          </a:solidFill>
        </p:spPr>
        <p:txBody>
          <a:bodyPr wrap="square" rtlCol="0">
            <a:spAutoFit/>
          </a:bodyPr>
          <a:lstStyle/>
          <a:p>
            <a:r>
              <a:rPr lang="en-US" dirty="0" smtClean="0"/>
              <a:t>The decision to compute the wavelets for the Ground Truth image and the noise separately, then combine after comes from the need to plot the Ground Truth, noisy image, and recovered image wavelets, and then the reconstructed images. This eased the burden of processing and enabled training, testing, and reconstruction in a shorter amount of time.</a:t>
            </a:r>
            <a:endParaRPr lang="en-US" dirty="0"/>
          </a:p>
        </p:txBody>
      </p:sp>
    </p:spTree>
    <p:extLst>
      <p:ext uri="{BB962C8B-B14F-4D97-AF65-F5344CB8AC3E}">
        <p14:creationId xmlns:p14="http://schemas.microsoft.com/office/powerpoint/2010/main" val="4196038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1089" y="2029119"/>
            <a:ext cx="5067739" cy="2606266"/>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trainWavelet.py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28</a:t>
            </a:fld>
            <a:endParaRPr lang="en-US" dirty="0"/>
          </a:p>
        </p:txBody>
      </p:sp>
      <p:sp>
        <p:nvSpPr>
          <p:cNvPr id="8" name="TextBox 7"/>
          <p:cNvSpPr txBox="1"/>
          <p:nvPr/>
        </p:nvSpPr>
        <p:spPr>
          <a:xfrm>
            <a:off x="187102" y="1198221"/>
            <a:ext cx="8769795" cy="646331"/>
          </a:xfrm>
          <a:prstGeom prst="rect">
            <a:avLst/>
          </a:prstGeom>
          <a:solidFill>
            <a:schemeClr val="bg2">
              <a:lumMod val="90000"/>
            </a:schemeClr>
          </a:solidFill>
        </p:spPr>
        <p:txBody>
          <a:bodyPr wrap="square" rtlCol="0">
            <a:spAutoFit/>
          </a:bodyPr>
          <a:lstStyle/>
          <a:p>
            <a:r>
              <a:rPr lang="en-US" dirty="0" smtClean="0"/>
              <a:t>trainWavelet.py has many identical parts of code to trainBilat.py. The main differences are highlighted here.</a:t>
            </a:r>
            <a:endParaRPr lang="en-US" dirty="0"/>
          </a:p>
        </p:txBody>
      </p:sp>
      <p:sp>
        <p:nvSpPr>
          <p:cNvPr id="6" name="TextBox 5"/>
          <p:cNvSpPr txBox="1"/>
          <p:nvPr/>
        </p:nvSpPr>
        <p:spPr>
          <a:xfrm>
            <a:off x="4103663" y="2882158"/>
            <a:ext cx="4992457"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Enter the loop for processing the validation data</a:t>
            </a:r>
          </a:p>
          <a:p>
            <a:pPr marL="285750" indent="-285750">
              <a:buFont typeface="Arial" panose="020B0604020202020204" pitchFamily="34" charset="0"/>
              <a:buChar char="•"/>
            </a:pPr>
            <a:r>
              <a:rPr lang="en-US" dirty="0" smtClean="0"/>
              <a:t>Generate Noise</a:t>
            </a:r>
          </a:p>
          <a:p>
            <a:pPr marL="285750" indent="-285750">
              <a:buFont typeface="Arial" panose="020B0604020202020204" pitchFamily="34" charset="0"/>
              <a:buChar char="•"/>
            </a:pPr>
            <a:r>
              <a:rPr lang="en-US" dirty="0" smtClean="0"/>
              <a:t>Compute the wavelets for images and noise</a:t>
            </a:r>
          </a:p>
          <a:p>
            <a:pPr marL="285750" indent="-285750">
              <a:buFont typeface="Arial" panose="020B0604020202020204" pitchFamily="34" charset="0"/>
              <a:buChar char="•"/>
            </a:pPr>
            <a:r>
              <a:rPr lang="en-US" dirty="0" smtClean="0"/>
              <a:t>Stack the wavelets into a larger training stack</a:t>
            </a:r>
            <a:endParaRPr lang="en-US" dirty="0"/>
          </a:p>
        </p:txBody>
      </p:sp>
      <p:sp>
        <p:nvSpPr>
          <p:cNvPr id="10" name="TextBox 9"/>
          <p:cNvSpPr txBox="1"/>
          <p:nvPr/>
        </p:nvSpPr>
        <p:spPr>
          <a:xfrm>
            <a:off x="187101" y="5495867"/>
            <a:ext cx="8769795" cy="1200329"/>
          </a:xfrm>
          <a:prstGeom prst="rect">
            <a:avLst/>
          </a:prstGeom>
          <a:solidFill>
            <a:srgbClr val="FFFF00"/>
          </a:solidFill>
        </p:spPr>
        <p:txBody>
          <a:bodyPr wrap="square" rtlCol="0">
            <a:spAutoFit/>
          </a:bodyPr>
          <a:lstStyle/>
          <a:p>
            <a:r>
              <a:rPr lang="en-US" dirty="0" smtClean="0"/>
              <a:t>The decision to compute the wavelets for the Ground Truth image and the noise separately, then combine after comes from the need to plot the Ground Truth, noisy image, and recovered image wavelets, and then the reconstructed images. This eased the burden of processing and enabled training, testing, and reconstruction in a shorter amount of time.</a:t>
            </a:r>
            <a:endParaRPr lang="en-US" dirty="0"/>
          </a:p>
        </p:txBody>
      </p:sp>
    </p:spTree>
    <p:extLst>
      <p:ext uri="{BB962C8B-B14F-4D97-AF65-F5344CB8AC3E}">
        <p14:creationId xmlns:p14="http://schemas.microsoft.com/office/powerpoint/2010/main" val="2276169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calcWavelet.py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29</a:t>
            </a:fld>
            <a:endParaRPr lang="en-US" dirty="0"/>
          </a:p>
        </p:txBody>
      </p:sp>
      <p:pic>
        <p:nvPicPr>
          <p:cNvPr id="7" name="Picture 6"/>
          <p:cNvPicPr>
            <a:picLocks noChangeAspect="1"/>
          </p:cNvPicPr>
          <p:nvPr/>
        </p:nvPicPr>
        <p:blipFill>
          <a:blip r:embed="rId2"/>
          <a:stretch>
            <a:fillRect/>
          </a:stretch>
        </p:blipFill>
        <p:spPr>
          <a:xfrm>
            <a:off x="444553" y="985415"/>
            <a:ext cx="5448772" cy="2400508"/>
          </a:xfrm>
          <a:prstGeom prst="rect">
            <a:avLst/>
          </a:prstGeom>
        </p:spPr>
      </p:pic>
      <p:sp>
        <p:nvSpPr>
          <p:cNvPr id="6" name="TextBox 5"/>
          <p:cNvSpPr txBox="1"/>
          <p:nvPr/>
        </p:nvSpPr>
        <p:spPr>
          <a:xfrm>
            <a:off x="553850" y="3517565"/>
            <a:ext cx="6322115" cy="923330"/>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Import Numpy and Wavelet Libraries</a:t>
            </a:r>
          </a:p>
          <a:p>
            <a:pPr marL="285750" indent="-285750">
              <a:buFont typeface="Arial" panose="020B0604020202020204" pitchFamily="34" charset="0"/>
              <a:buChar char="•"/>
            </a:pPr>
            <a:r>
              <a:rPr lang="en-US" dirty="0" smtClean="0"/>
              <a:t>Define a function for computing the wavelet transform</a:t>
            </a:r>
          </a:p>
          <a:p>
            <a:pPr marL="285750" indent="-285750">
              <a:buFont typeface="Arial" panose="020B0604020202020204" pitchFamily="34" charset="0"/>
              <a:buChar char="•"/>
            </a:pPr>
            <a:r>
              <a:rPr lang="en-US" dirty="0" smtClean="0"/>
              <a:t>Define a function for computing the inverse wavelet transform</a:t>
            </a:r>
          </a:p>
        </p:txBody>
      </p:sp>
    </p:spTree>
    <p:extLst>
      <p:ext uri="{BB962C8B-B14F-4D97-AF65-F5344CB8AC3E}">
        <p14:creationId xmlns:p14="http://schemas.microsoft.com/office/powerpoint/2010/main" val="386757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Final Project: Part 1 Introduction</a:t>
            </a:r>
            <a:endParaRPr lang="en-US" dirty="0"/>
          </a:p>
        </p:txBody>
      </p:sp>
      <p:sp>
        <p:nvSpPr>
          <p:cNvPr id="3" name="Content Placeholder 2"/>
          <p:cNvSpPr>
            <a:spLocks noGrp="1"/>
          </p:cNvSpPr>
          <p:nvPr>
            <p:ph idx="1"/>
          </p:nvPr>
        </p:nvSpPr>
        <p:spPr/>
        <p:txBody>
          <a:bodyPr>
            <a:normAutofit/>
          </a:bodyPr>
          <a:lstStyle/>
          <a:p>
            <a:r>
              <a:rPr lang="en-US" sz="1600" dirty="0" smtClean="0">
                <a:latin typeface="+mn-lt"/>
              </a:rPr>
              <a:t>“</a:t>
            </a:r>
            <a:r>
              <a:rPr lang="en-US" sz="1600" dirty="0">
                <a:latin typeface="+mn-lt"/>
              </a:rPr>
              <a:t>To have a fair comparison, we utilize VDSR like residual learning network with fixed depth of 4 blocks of [CONV(64 x 3 x 3) + </a:t>
            </a:r>
            <a:r>
              <a:rPr lang="en-US" sz="1600" dirty="0" err="1">
                <a:latin typeface="+mn-lt"/>
              </a:rPr>
              <a:t>ReLU</a:t>
            </a:r>
            <a:r>
              <a:rPr lang="en-US" sz="1600" dirty="0">
                <a:latin typeface="+mn-lt"/>
              </a:rPr>
              <a:t>] operations, while focusing on the research problems of, </a:t>
            </a:r>
            <a:endParaRPr lang="en-US" sz="1600" dirty="0" smtClean="0">
              <a:latin typeface="+mn-lt"/>
            </a:endParaRPr>
          </a:p>
          <a:p>
            <a:pPr lvl="1"/>
            <a:r>
              <a:rPr lang="en-US" sz="1600" dirty="0" smtClean="0">
                <a:latin typeface="+mn-lt"/>
              </a:rPr>
              <a:t>Input </a:t>
            </a:r>
            <a:r>
              <a:rPr lang="en-US" sz="1600" dirty="0">
                <a:latin typeface="+mn-lt"/>
              </a:rPr>
              <a:t>noisy image pre-filtering [20 pts</a:t>
            </a:r>
            <a:r>
              <a:rPr lang="en-US" sz="1600" dirty="0" smtClean="0">
                <a:latin typeface="+mn-lt"/>
              </a:rPr>
              <a:t>]:</a:t>
            </a:r>
          </a:p>
          <a:p>
            <a:pPr lvl="1"/>
            <a:endParaRPr lang="en-US" sz="1600" dirty="0" smtClean="0">
              <a:latin typeface="+mn-lt"/>
            </a:endParaRPr>
          </a:p>
          <a:p>
            <a:pPr lvl="1"/>
            <a:endParaRPr lang="en-US" sz="1600" dirty="0">
              <a:latin typeface="+mn-lt"/>
            </a:endParaRPr>
          </a:p>
          <a:p>
            <a:pPr lvl="1"/>
            <a:endParaRPr lang="en-US" sz="1600" dirty="0" smtClean="0">
              <a:latin typeface="+mn-lt"/>
            </a:endParaRPr>
          </a:p>
          <a:p>
            <a:pPr lvl="1"/>
            <a:endParaRPr lang="en-US" sz="1600" dirty="0">
              <a:latin typeface="+mn-lt"/>
            </a:endParaRPr>
          </a:p>
          <a:p>
            <a:pPr lvl="1"/>
            <a:r>
              <a:rPr lang="en-US" sz="1600" dirty="0">
                <a:latin typeface="+mn-lt"/>
              </a:rPr>
              <a:t>Develop pre-filtering schemes on the input, before training for the deep residual network </a:t>
            </a:r>
            <a:r>
              <a:rPr lang="en-US" sz="1600" dirty="0" err="1">
                <a:latin typeface="+mn-lt"/>
              </a:rPr>
              <a:t>denoising</a:t>
            </a:r>
            <a:r>
              <a:rPr lang="en-US" sz="1600" dirty="0">
                <a:latin typeface="+mn-lt"/>
              </a:rPr>
              <a:t>, and see if prefiltering can improve the performance. Suggested method: bilateral filtering, try a number of different range and value kernel size and analyze the results</a:t>
            </a:r>
            <a:r>
              <a:rPr lang="en-US" sz="1600" dirty="0" smtClean="0">
                <a:latin typeface="+mn-lt"/>
              </a:rPr>
              <a:t>.</a:t>
            </a:r>
            <a:endParaRPr lang="en-US" sz="1600" dirty="0">
              <a:latin typeface="+mn-lt"/>
            </a:endParaRPr>
          </a:p>
          <a:p>
            <a:endParaRPr lang="en-US" alt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3</a:t>
            </a:fld>
            <a:endParaRPr lang="en-US" dirty="0"/>
          </a:p>
        </p:txBody>
      </p:sp>
      <p:pic>
        <p:nvPicPr>
          <p:cNvPr id="6" name="Picture 5"/>
          <p:cNvPicPr/>
          <p:nvPr/>
        </p:nvPicPr>
        <p:blipFill>
          <a:blip r:embed="rId2"/>
          <a:stretch>
            <a:fillRect/>
          </a:stretch>
        </p:blipFill>
        <p:spPr>
          <a:xfrm>
            <a:off x="1604645" y="2467241"/>
            <a:ext cx="5934710" cy="99187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Autofit/>
          </a:bodyPr>
          <a:lstStyle/>
          <a:p>
            <a:r>
              <a:rPr lang="en-US" sz="3200" dirty="0" smtClean="0">
                <a:latin typeface="+mn-lt"/>
              </a:rPr>
              <a:t>Training Various Configurations: From trainFP.py</a:t>
            </a:r>
            <a:endParaRPr lang="en-US" sz="3200" dirty="0">
              <a:latin typeface="+mn-lt"/>
            </a:endParaRPr>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30</a:t>
            </a:fld>
            <a:endParaRPr lang="en-US" dirty="0"/>
          </a:p>
        </p:txBody>
      </p:sp>
      <p:sp>
        <p:nvSpPr>
          <p:cNvPr id="10" name="TextBox 9"/>
          <p:cNvSpPr txBox="1"/>
          <p:nvPr/>
        </p:nvSpPr>
        <p:spPr>
          <a:xfrm>
            <a:off x="3827742" y="3536181"/>
            <a:ext cx="4993034" cy="1754326"/>
          </a:xfrm>
          <a:prstGeom prst="rect">
            <a:avLst/>
          </a:prstGeom>
          <a:noFill/>
        </p:spPr>
        <p:txBody>
          <a:bodyPr wrap="none" rtlCol="0">
            <a:spAutoFit/>
          </a:bodyPr>
          <a:lstStyle/>
          <a:p>
            <a:pPr marL="285750" indent="-285750">
              <a:buFont typeface="Arial" panose="020B0604020202020204" pitchFamily="34" charset="0"/>
              <a:buChar char="•"/>
            </a:pPr>
            <a:r>
              <a:rPr lang="en-US" dirty="0" smtClean="0"/>
              <a:t>Train Parameters:</a:t>
            </a:r>
          </a:p>
          <a:p>
            <a:pPr marL="742950" lvl="1" indent="-285750">
              <a:buFont typeface="Arial" panose="020B0604020202020204" pitchFamily="34" charset="0"/>
              <a:buChar char="•"/>
            </a:pPr>
            <a:r>
              <a:rPr lang="en-US" dirty="0" smtClean="0"/>
              <a:t>4 layers</a:t>
            </a:r>
          </a:p>
          <a:p>
            <a:pPr marL="742950" lvl="1" indent="-285750">
              <a:buFont typeface="Arial" panose="020B0604020202020204" pitchFamily="34" charset="0"/>
              <a:buChar char="•"/>
            </a:pPr>
            <a:r>
              <a:rPr lang="en-US" dirty="0" smtClean="0"/>
              <a:t>1e-3 learning rate</a:t>
            </a:r>
          </a:p>
          <a:p>
            <a:pPr marL="742950" lvl="1" indent="-285750">
              <a:buFont typeface="Arial" panose="020B0604020202020204" pitchFamily="34" charset="0"/>
              <a:buChar char="•"/>
            </a:pPr>
            <a:r>
              <a:rPr lang="en-US" dirty="0" smtClean="0"/>
              <a:t>40 epochs in all cases</a:t>
            </a:r>
          </a:p>
          <a:p>
            <a:pPr marL="742950" lvl="1" indent="-285750">
              <a:buFont typeface="Arial" panose="020B0604020202020204" pitchFamily="34" charset="0"/>
              <a:buChar char="•"/>
            </a:pPr>
            <a:r>
              <a:rPr lang="en-US" dirty="0" smtClean="0"/>
              <a:t>100 training samples/20 validation samples</a:t>
            </a:r>
          </a:p>
          <a:p>
            <a:pPr marL="742950" lvl="1" indent="-285750">
              <a:buFont typeface="Arial" panose="020B0604020202020204" pitchFamily="34" charset="0"/>
              <a:buChar char="•"/>
            </a:pPr>
            <a:r>
              <a:rPr lang="en-US" dirty="0" smtClean="0"/>
              <a:t>50 batch size on NVIDIA 2070 SUPER</a:t>
            </a:r>
            <a:endParaRPr lang="en-US" dirty="0"/>
          </a:p>
        </p:txBody>
      </p:sp>
      <p:pic>
        <p:nvPicPr>
          <p:cNvPr id="6" name="Picture 5"/>
          <p:cNvPicPr>
            <a:picLocks noChangeAspect="1"/>
          </p:cNvPicPr>
          <p:nvPr/>
        </p:nvPicPr>
        <p:blipFill>
          <a:blip r:embed="rId2"/>
          <a:stretch>
            <a:fillRect/>
          </a:stretch>
        </p:blipFill>
        <p:spPr>
          <a:xfrm>
            <a:off x="78377" y="1417638"/>
            <a:ext cx="3749365" cy="3414056"/>
          </a:xfrm>
          <a:prstGeom prst="rect">
            <a:avLst/>
          </a:prstGeom>
        </p:spPr>
      </p:pic>
      <p:sp>
        <p:nvSpPr>
          <p:cNvPr id="11" name="TextBox 10"/>
          <p:cNvSpPr txBox="1"/>
          <p:nvPr/>
        </p:nvSpPr>
        <p:spPr>
          <a:xfrm>
            <a:off x="3827742" y="1227857"/>
            <a:ext cx="4275338" cy="2308324"/>
          </a:xfrm>
          <a:prstGeom prst="rect">
            <a:avLst/>
          </a:prstGeom>
          <a:noFill/>
        </p:spPr>
        <p:txBody>
          <a:bodyPr wrap="none" rtlCol="0">
            <a:spAutoFit/>
          </a:bodyPr>
          <a:lstStyle/>
          <a:p>
            <a:pPr marL="285750" indent="-285750">
              <a:buFont typeface="Arial" panose="020B0604020202020204" pitchFamily="34" charset="0"/>
              <a:buChar char="•"/>
            </a:pPr>
            <a:r>
              <a:rPr lang="en-US" dirty="0" smtClean="0"/>
              <a:t>Import various libraries, including:</a:t>
            </a:r>
          </a:p>
          <a:p>
            <a:pPr marL="742950" lvl="1" indent="-285750">
              <a:buFont typeface="Arial" panose="020B0604020202020204" pitchFamily="34" charset="0"/>
              <a:buChar char="•"/>
            </a:pPr>
            <a:r>
              <a:rPr lang="en-US" dirty="0" err="1" smtClean="0"/>
              <a:t>trainBilat</a:t>
            </a:r>
            <a:endParaRPr lang="en-US" dirty="0" smtClean="0"/>
          </a:p>
          <a:p>
            <a:pPr marL="742950" lvl="1" indent="-285750">
              <a:buFont typeface="Arial" panose="020B0604020202020204" pitchFamily="34" charset="0"/>
              <a:buChar char="•"/>
            </a:pPr>
            <a:r>
              <a:rPr lang="en-US" dirty="0" err="1" smtClean="0"/>
              <a:t>trainWavelet</a:t>
            </a:r>
            <a:endParaRPr lang="en-US" dirty="0" smtClean="0"/>
          </a:p>
          <a:p>
            <a:pPr marL="742950" lvl="1" indent="-285750">
              <a:buFont typeface="Arial" panose="020B0604020202020204" pitchFamily="34" charset="0"/>
              <a:buChar char="•"/>
            </a:pPr>
            <a:r>
              <a:rPr lang="en-US" dirty="0" err="1" smtClean="0"/>
              <a:t>trainCNN</a:t>
            </a:r>
            <a:endParaRPr lang="en-US" dirty="0" smtClean="0"/>
          </a:p>
          <a:p>
            <a:pPr marL="285750" indent="-285750">
              <a:buFont typeface="Arial" panose="020B0604020202020204" pitchFamily="34" charset="0"/>
              <a:buChar char="•"/>
            </a:pPr>
            <a:r>
              <a:rPr lang="en-US" dirty="0" smtClean="0"/>
              <a:t>Set path to training data</a:t>
            </a:r>
          </a:p>
          <a:p>
            <a:pPr marL="285750" indent="-285750">
              <a:buFont typeface="Arial" panose="020B0604020202020204" pitchFamily="34" charset="0"/>
              <a:buChar char="•"/>
            </a:pPr>
            <a:r>
              <a:rPr lang="en-US" dirty="0" smtClean="0"/>
              <a:t>Set number of epochs</a:t>
            </a:r>
          </a:p>
          <a:p>
            <a:pPr marL="285750" indent="-285750">
              <a:buFont typeface="Arial" panose="020B0604020202020204" pitchFamily="34" charset="0"/>
              <a:buChar char="•"/>
            </a:pPr>
            <a:r>
              <a:rPr lang="en-US" dirty="0" smtClean="0"/>
              <a:t>Prepare the training and validation data</a:t>
            </a:r>
          </a:p>
          <a:p>
            <a:pPr marL="285750" indent="-285750">
              <a:buFont typeface="Arial" panose="020B0604020202020204" pitchFamily="34" charset="0"/>
              <a:buChar char="•"/>
            </a:pPr>
            <a:r>
              <a:rPr lang="en-US" dirty="0" smtClean="0"/>
              <a:t>Conduct runs (18 training runs in total)</a:t>
            </a:r>
            <a:endParaRPr lang="en-US" dirty="0"/>
          </a:p>
        </p:txBody>
      </p:sp>
    </p:spTree>
    <p:extLst>
      <p:ext uri="{BB962C8B-B14F-4D97-AF65-F5344CB8AC3E}">
        <p14:creationId xmlns:p14="http://schemas.microsoft.com/office/powerpoint/2010/main" val="9375212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Autofit/>
          </a:bodyPr>
          <a:lstStyle/>
          <a:p>
            <a:r>
              <a:rPr lang="en-US" sz="3200" dirty="0" smtClean="0">
                <a:latin typeface="+mn-lt"/>
              </a:rPr>
              <a:t>Training Various Configurations: From trainFP.py</a:t>
            </a:r>
            <a:endParaRPr lang="en-US" sz="3200" dirty="0">
              <a:latin typeface="+mn-lt"/>
            </a:endParaRPr>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31</a:t>
            </a:fld>
            <a:endParaRPr lang="en-US" dirty="0"/>
          </a:p>
        </p:txBody>
      </p:sp>
      <p:pic>
        <p:nvPicPr>
          <p:cNvPr id="6" name="Picture 5"/>
          <p:cNvPicPr>
            <a:picLocks noChangeAspect="1"/>
          </p:cNvPicPr>
          <p:nvPr/>
        </p:nvPicPr>
        <p:blipFill>
          <a:blip r:embed="rId2"/>
          <a:stretch>
            <a:fillRect/>
          </a:stretch>
        </p:blipFill>
        <p:spPr>
          <a:xfrm>
            <a:off x="78377" y="1417638"/>
            <a:ext cx="3749365" cy="3414056"/>
          </a:xfrm>
          <a:prstGeom prst="rect">
            <a:avLst/>
          </a:prstGeom>
        </p:spPr>
      </p:pic>
      <p:sp>
        <p:nvSpPr>
          <p:cNvPr id="11" name="TextBox 10"/>
          <p:cNvSpPr txBox="1"/>
          <p:nvPr/>
        </p:nvSpPr>
        <p:spPr>
          <a:xfrm>
            <a:off x="3827742" y="1227857"/>
            <a:ext cx="5009064" cy="3416320"/>
          </a:xfrm>
          <a:prstGeom prst="rect">
            <a:avLst/>
          </a:prstGeom>
          <a:noFill/>
        </p:spPr>
        <p:txBody>
          <a:bodyPr wrap="none" rtlCol="0">
            <a:spAutoFit/>
          </a:bodyPr>
          <a:lstStyle/>
          <a:p>
            <a:pPr marL="285750" indent="-285750">
              <a:buFont typeface="Arial" panose="020B0604020202020204" pitchFamily="34" charset="0"/>
              <a:buChar char="•"/>
            </a:pPr>
            <a:r>
              <a:rPr lang="en-US" dirty="0" smtClean="0"/>
              <a:t>Noise Parameters:</a:t>
            </a:r>
          </a:p>
          <a:p>
            <a:pPr marL="742950" lvl="1" indent="-285750">
              <a:buFont typeface="Arial" panose="020B0604020202020204" pitchFamily="34" charset="0"/>
              <a:buChar char="•"/>
            </a:pPr>
            <a:r>
              <a:rPr lang="en-US" dirty="0" smtClean="0"/>
              <a:t>No Noise</a:t>
            </a:r>
          </a:p>
          <a:p>
            <a:pPr marL="742950" lvl="1" indent="-285750">
              <a:buFont typeface="Arial" panose="020B0604020202020204" pitchFamily="34" charset="0"/>
              <a:buChar char="•"/>
            </a:pPr>
            <a:r>
              <a:rPr lang="en-US" dirty="0" smtClean="0"/>
              <a:t>Additive Gaussian Noise Only</a:t>
            </a:r>
          </a:p>
          <a:p>
            <a:pPr marL="742950" lvl="1" indent="-285750">
              <a:buFont typeface="Arial" panose="020B0604020202020204" pitchFamily="34" charset="0"/>
              <a:buChar char="•"/>
            </a:pPr>
            <a:r>
              <a:rPr lang="en-US" dirty="0" smtClean="0"/>
              <a:t>Motion Blurring Only</a:t>
            </a:r>
          </a:p>
          <a:p>
            <a:pPr marL="742950" lvl="1" indent="-285750">
              <a:buFont typeface="Arial" panose="020B0604020202020204" pitchFamily="34" charset="0"/>
              <a:buChar char="•"/>
            </a:pPr>
            <a:r>
              <a:rPr lang="en-US" dirty="0" smtClean="0"/>
              <a:t>Gaussian Smoothing Only</a:t>
            </a:r>
          </a:p>
          <a:p>
            <a:pPr marL="742950" lvl="1" indent="-285750">
              <a:buFont typeface="Arial" panose="020B0604020202020204" pitchFamily="34" charset="0"/>
              <a:buChar char="•"/>
            </a:pPr>
            <a:r>
              <a:rPr lang="en-US" dirty="0" smtClean="0"/>
              <a:t>Motion Plus Additive Gaussian</a:t>
            </a:r>
          </a:p>
          <a:p>
            <a:pPr marL="742950" lvl="1" indent="-285750">
              <a:buFont typeface="Arial" panose="020B0604020202020204" pitchFamily="34" charset="0"/>
              <a:buChar char="•"/>
            </a:pPr>
            <a:r>
              <a:rPr lang="en-US" dirty="0" smtClean="0"/>
              <a:t>Gaussian Smoothing Plus Additive Gaussian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Networks Trained:</a:t>
            </a:r>
          </a:p>
          <a:p>
            <a:pPr marL="742950" lvl="1" indent="-285750">
              <a:buFont typeface="Arial" panose="020B0604020202020204" pitchFamily="34" charset="0"/>
              <a:buChar char="•"/>
            </a:pPr>
            <a:r>
              <a:rPr lang="en-US" dirty="0" smtClean="0"/>
              <a:t>Wavelet Decomposition as Input</a:t>
            </a:r>
          </a:p>
          <a:p>
            <a:pPr marL="742950" lvl="1" indent="-285750">
              <a:buFont typeface="Arial" panose="020B0604020202020204" pitchFamily="34" charset="0"/>
              <a:buChar char="•"/>
            </a:pPr>
            <a:r>
              <a:rPr lang="en-US" dirty="0" smtClean="0"/>
              <a:t>Bilateral Prefiltering as Input</a:t>
            </a:r>
          </a:p>
          <a:p>
            <a:pPr marL="742950" lvl="1" indent="-285750">
              <a:buFont typeface="Arial" panose="020B0604020202020204" pitchFamily="34" charset="0"/>
              <a:buChar char="•"/>
            </a:pPr>
            <a:r>
              <a:rPr lang="en-US" dirty="0" smtClean="0"/>
              <a:t>Standard CNN as Input</a:t>
            </a:r>
            <a:endParaRPr lang="en-US" dirty="0"/>
          </a:p>
        </p:txBody>
      </p:sp>
    </p:spTree>
    <p:extLst>
      <p:ext uri="{BB962C8B-B14F-4D97-AF65-F5344CB8AC3E}">
        <p14:creationId xmlns:p14="http://schemas.microsoft.com/office/powerpoint/2010/main" val="23868723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Code</a:t>
            </a:r>
            <a:endParaRPr lang="en-US" dirty="0"/>
          </a:p>
        </p:txBody>
      </p:sp>
      <p:sp>
        <p:nvSpPr>
          <p:cNvPr id="3" name="Content Placeholder 2"/>
          <p:cNvSpPr>
            <a:spLocks noGrp="1"/>
          </p:cNvSpPr>
          <p:nvPr>
            <p:ph idx="1"/>
          </p:nvPr>
        </p:nvSpPr>
        <p:spPr/>
        <p:txBody>
          <a:bodyPr/>
          <a:lstStyle/>
          <a:p>
            <a:r>
              <a:rPr lang="en-US" dirty="0" smtClean="0"/>
              <a:t>Files involved in Testing:</a:t>
            </a:r>
          </a:p>
          <a:p>
            <a:pPr lvl="1"/>
            <a:r>
              <a:rPr lang="en-US" dirty="0" smtClean="0"/>
              <a:t>testFP.py</a:t>
            </a:r>
          </a:p>
          <a:p>
            <a:pPr lvl="1"/>
            <a:r>
              <a:rPr lang="en-US" dirty="0" smtClean="0"/>
              <a:t>testImage.py</a:t>
            </a:r>
          </a:p>
          <a:p>
            <a:pPr lvl="1"/>
            <a:r>
              <a:rPr lang="en-US" dirty="0" smtClean="0"/>
              <a:t>calcWavelet.py</a:t>
            </a:r>
          </a:p>
          <a:p>
            <a:pPr lvl="1"/>
            <a:r>
              <a:rPr lang="en-US" dirty="0" smtClean="0"/>
              <a:t>model.py</a:t>
            </a:r>
          </a:p>
          <a:p>
            <a:pPr lvl="1"/>
            <a:r>
              <a:rPr lang="en-US" dirty="0" smtClean="0"/>
              <a:t>dataset.py</a:t>
            </a:r>
          </a:p>
          <a:p>
            <a:pPr lvl="1"/>
            <a:r>
              <a:rPr lang="en-US" dirty="0" smtClean="0"/>
              <a:t>utils.py</a:t>
            </a:r>
          </a:p>
          <a:p>
            <a:pPr lvl="1"/>
            <a:r>
              <a:rPr lang="en-US" dirty="0" smtClean="0"/>
              <a:t>noise_generator.py</a:t>
            </a:r>
          </a:p>
        </p:txBody>
      </p:sp>
    </p:spTree>
    <p:extLst>
      <p:ext uri="{BB962C8B-B14F-4D97-AF65-F5344CB8AC3E}">
        <p14:creationId xmlns:p14="http://schemas.microsoft.com/office/powerpoint/2010/main" val="1915796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testImage.py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33</a:t>
            </a:fld>
            <a:endParaRPr lang="en-US" dirty="0"/>
          </a:p>
        </p:txBody>
      </p:sp>
      <p:pic>
        <p:nvPicPr>
          <p:cNvPr id="3" name="Picture 2"/>
          <p:cNvPicPr>
            <a:picLocks noChangeAspect="1"/>
          </p:cNvPicPr>
          <p:nvPr/>
        </p:nvPicPr>
        <p:blipFill>
          <a:blip r:embed="rId2"/>
          <a:stretch>
            <a:fillRect/>
          </a:stretch>
        </p:blipFill>
        <p:spPr>
          <a:xfrm>
            <a:off x="61799" y="2196842"/>
            <a:ext cx="5761219" cy="4191363"/>
          </a:xfrm>
          <a:prstGeom prst="rect">
            <a:avLst/>
          </a:prstGeom>
        </p:spPr>
      </p:pic>
      <p:sp>
        <p:nvSpPr>
          <p:cNvPr id="6" name="TextBox 5"/>
          <p:cNvSpPr txBox="1"/>
          <p:nvPr/>
        </p:nvSpPr>
        <p:spPr>
          <a:xfrm>
            <a:off x="4360262" y="1028368"/>
            <a:ext cx="4188262"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Import various libraries</a:t>
            </a:r>
          </a:p>
          <a:p>
            <a:pPr marL="285750" indent="-285750">
              <a:buFont typeface="Arial" panose="020B0604020202020204" pitchFamily="34" charset="0"/>
              <a:buChar char="•"/>
            </a:pPr>
            <a:r>
              <a:rPr lang="en-US" dirty="0" smtClean="0"/>
              <a:t>Tell the program HOW to find the GPU</a:t>
            </a:r>
          </a:p>
          <a:p>
            <a:pPr marL="285750" indent="-285750">
              <a:buFont typeface="Arial" panose="020B0604020202020204" pitchFamily="34" charset="0"/>
              <a:buChar char="•"/>
            </a:pPr>
            <a:r>
              <a:rPr lang="en-US" dirty="0" smtClean="0"/>
              <a:t>Set the testing parameters</a:t>
            </a:r>
            <a:endParaRPr lang="en-US" dirty="0"/>
          </a:p>
        </p:txBody>
      </p:sp>
    </p:spTree>
    <p:extLst>
      <p:ext uri="{BB962C8B-B14F-4D97-AF65-F5344CB8AC3E}">
        <p14:creationId xmlns:p14="http://schemas.microsoft.com/office/powerpoint/2010/main" val="1810436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testImage.py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34</a:t>
            </a:fld>
            <a:endParaRPr lang="en-US" dirty="0"/>
          </a:p>
        </p:txBody>
      </p:sp>
      <p:sp>
        <p:nvSpPr>
          <p:cNvPr id="6" name="TextBox 5"/>
          <p:cNvSpPr txBox="1"/>
          <p:nvPr/>
        </p:nvSpPr>
        <p:spPr>
          <a:xfrm>
            <a:off x="5011862" y="2279198"/>
            <a:ext cx="3889398" cy="1754326"/>
          </a:xfrm>
          <a:prstGeom prst="rect">
            <a:avLst/>
          </a:prstGeom>
          <a:noFill/>
        </p:spPr>
        <p:txBody>
          <a:bodyPr wrap="none" rtlCol="0">
            <a:spAutoFit/>
          </a:bodyPr>
          <a:lstStyle/>
          <a:p>
            <a:pPr marL="285750" indent="-285750">
              <a:buFont typeface="Arial" panose="020B0604020202020204" pitchFamily="34" charset="0"/>
              <a:buChar char="•"/>
            </a:pPr>
            <a:r>
              <a:rPr lang="en-US" dirty="0" smtClean="0"/>
              <a:t>Define the main function</a:t>
            </a:r>
          </a:p>
          <a:p>
            <a:pPr marL="285750" indent="-285750">
              <a:buFont typeface="Arial" panose="020B0604020202020204" pitchFamily="34" charset="0"/>
              <a:buChar char="•"/>
            </a:pPr>
            <a:r>
              <a:rPr lang="en-US" dirty="0" smtClean="0"/>
              <a:t>Load the trained model</a:t>
            </a:r>
          </a:p>
          <a:p>
            <a:pPr marL="285750" indent="-285750">
              <a:buFont typeface="Arial" panose="020B0604020202020204" pitchFamily="34" charset="0"/>
              <a:buChar char="•"/>
            </a:pPr>
            <a:r>
              <a:rPr lang="en-US" dirty="0" smtClean="0"/>
              <a:t>Place the model on the GPU</a:t>
            </a:r>
          </a:p>
          <a:p>
            <a:pPr marL="285750" indent="-285750">
              <a:buFont typeface="Arial" panose="020B0604020202020204" pitchFamily="34" charset="0"/>
              <a:buChar char="•"/>
            </a:pPr>
            <a:r>
              <a:rPr lang="en-US" dirty="0" smtClean="0"/>
              <a:t>Read into memory the testing image</a:t>
            </a:r>
          </a:p>
          <a:p>
            <a:pPr marL="285750" indent="-285750">
              <a:buFont typeface="Arial" panose="020B0604020202020204" pitchFamily="34" charset="0"/>
              <a:buChar char="•"/>
            </a:pPr>
            <a:r>
              <a:rPr lang="en-US" dirty="0" smtClean="0"/>
              <a:t>Convert the image to grayscale</a:t>
            </a:r>
          </a:p>
          <a:p>
            <a:pPr marL="285750" indent="-285750">
              <a:buFont typeface="Arial" panose="020B0604020202020204" pitchFamily="34" charset="0"/>
              <a:buChar char="•"/>
            </a:pPr>
            <a:r>
              <a:rPr lang="en-US" dirty="0" smtClean="0"/>
              <a:t>Add noise</a:t>
            </a:r>
            <a:endParaRPr lang="en-US" dirty="0"/>
          </a:p>
        </p:txBody>
      </p:sp>
      <p:pic>
        <p:nvPicPr>
          <p:cNvPr id="7" name="Picture 6"/>
          <p:cNvPicPr>
            <a:picLocks noChangeAspect="1"/>
          </p:cNvPicPr>
          <p:nvPr/>
        </p:nvPicPr>
        <p:blipFill>
          <a:blip r:embed="rId2"/>
          <a:stretch>
            <a:fillRect/>
          </a:stretch>
        </p:blipFill>
        <p:spPr>
          <a:xfrm>
            <a:off x="299135" y="1398118"/>
            <a:ext cx="4663844" cy="2857748"/>
          </a:xfrm>
          <a:prstGeom prst="rect">
            <a:avLst/>
          </a:prstGeom>
        </p:spPr>
      </p:pic>
    </p:spTree>
    <p:extLst>
      <p:ext uri="{BB962C8B-B14F-4D97-AF65-F5344CB8AC3E}">
        <p14:creationId xmlns:p14="http://schemas.microsoft.com/office/powerpoint/2010/main" val="27137270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testImage.py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35</a:t>
            </a:fld>
            <a:endParaRPr lang="en-US" dirty="0"/>
          </a:p>
        </p:txBody>
      </p:sp>
      <p:sp>
        <p:nvSpPr>
          <p:cNvPr id="6" name="TextBox 5"/>
          <p:cNvSpPr txBox="1"/>
          <p:nvPr/>
        </p:nvSpPr>
        <p:spPr>
          <a:xfrm>
            <a:off x="3933560" y="2620556"/>
            <a:ext cx="3669851"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Determine the test method</a:t>
            </a:r>
          </a:p>
          <a:p>
            <a:pPr marL="285750" indent="-285750">
              <a:buFont typeface="Arial" panose="020B0604020202020204" pitchFamily="34" charset="0"/>
              <a:buChar char="•"/>
            </a:pPr>
            <a:r>
              <a:rPr lang="en-US" dirty="0" smtClean="0"/>
              <a:t>Execute code for that test method</a:t>
            </a:r>
          </a:p>
          <a:p>
            <a:pPr marL="285750" indent="-285750">
              <a:buFont typeface="Arial" panose="020B0604020202020204" pitchFamily="34" charset="0"/>
              <a:buChar char="•"/>
            </a:pPr>
            <a:r>
              <a:rPr lang="en-US" dirty="0" smtClean="0"/>
              <a:t>Return from main function</a:t>
            </a:r>
            <a:endParaRPr lang="en-US" dirty="0"/>
          </a:p>
        </p:txBody>
      </p:sp>
      <p:pic>
        <p:nvPicPr>
          <p:cNvPr id="3" name="Picture 2"/>
          <p:cNvPicPr>
            <a:picLocks noChangeAspect="1"/>
          </p:cNvPicPr>
          <p:nvPr/>
        </p:nvPicPr>
        <p:blipFill>
          <a:blip r:embed="rId2"/>
          <a:stretch>
            <a:fillRect/>
          </a:stretch>
        </p:blipFill>
        <p:spPr>
          <a:xfrm>
            <a:off x="551179" y="2620556"/>
            <a:ext cx="2796782" cy="952583"/>
          </a:xfrm>
          <a:prstGeom prst="rect">
            <a:avLst/>
          </a:prstGeom>
        </p:spPr>
      </p:pic>
      <p:sp>
        <p:nvSpPr>
          <p:cNvPr id="8" name="TextBox 7"/>
          <p:cNvSpPr txBox="1"/>
          <p:nvPr/>
        </p:nvSpPr>
        <p:spPr>
          <a:xfrm>
            <a:off x="187102" y="1198221"/>
            <a:ext cx="8769795" cy="646331"/>
          </a:xfrm>
          <a:prstGeom prst="rect">
            <a:avLst/>
          </a:prstGeom>
          <a:solidFill>
            <a:schemeClr val="bg2">
              <a:lumMod val="90000"/>
            </a:schemeClr>
          </a:solidFill>
        </p:spPr>
        <p:txBody>
          <a:bodyPr wrap="square" rtlCol="0">
            <a:spAutoFit/>
          </a:bodyPr>
          <a:lstStyle/>
          <a:p>
            <a:r>
              <a:rPr lang="en-US" dirty="0" smtClean="0"/>
              <a:t>This snippet of code is collapsed. Each part will be expanded and explained in the following slides.</a:t>
            </a:r>
            <a:endParaRPr lang="en-US" dirty="0"/>
          </a:p>
        </p:txBody>
      </p:sp>
    </p:spTree>
    <p:extLst>
      <p:ext uri="{BB962C8B-B14F-4D97-AF65-F5344CB8AC3E}">
        <p14:creationId xmlns:p14="http://schemas.microsoft.com/office/powerpoint/2010/main" val="37854841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testImage.py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36</a:t>
            </a:fld>
            <a:endParaRPr lang="en-US" dirty="0"/>
          </a:p>
        </p:txBody>
      </p:sp>
      <p:pic>
        <p:nvPicPr>
          <p:cNvPr id="7" name="Picture 6"/>
          <p:cNvPicPr>
            <a:picLocks noChangeAspect="1"/>
          </p:cNvPicPr>
          <p:nvPr/>
        </p:nvPicPr>
        <p:blipFill>
          <a:blip r:embed="rId2"/>
          <a:stretch>
            <a:fillRect/>
          </a:stretch>
        </p:blipFill>
        <p:spPr>
          <a:xfrm>
            <a:off x="127842" y="984070"/>
            <a:ext cx="5989839" cy="3795089"/>
          </a:xfrm>
          <a:prstGeom prst="rect">
            <a:avLst/>
          </a:prstGeom>
        </p:spPr>
      </p:pic>
      <p:sp>
        <p:nvSpPr>
          <p:cNvPr id="6" name="TextBox 5"/>
          <p:cNvSpPr txBox="1"/>
          <p:nvPr/>
        </p:nvSpPr>
        <p:spPr>
          <a:xfrm>
            <a:off x="2909780" y="4295923"/>
            <a:ext cx="5804409" cy="2031325"/>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Select Standard CNN </a:t>
            </a:r>
            <a:r>
              <a:rPr lang="en-US" dirty="0" err="1" smtClean="0"/>
              <a:t>Denoising</a:t>
            </a:r>
            <a:endParaRPr lang="en-US" dirty="0" smtClean="0"/>
          </a:p>
          <a:p>
            <a:pPr marL="285750" indent="-285750">
              <a:buFont typeface="Arial" panose="020B0604020202020204" pitchFamily="34" charset="0"/>
              <a:buChar char="•"/>
            </a:pPr>
            <a:r>
              <a:rPr lang="en-US" dirty="0" smtClean="0"/>
              <a:t>Convert Noisy Image to GPU Tensor</a:t>
            </a:r>
          </a:p>
          <a:p>
            <a:pPr marL="285750" indent="-285750">
              <a:buFont typeface="Arial" panose="020B0604020202020204" pitchFamily="34" charset="0"/>
              <a:buChar char="•"/>
            </a:pPr>
            <a:r>
              <a:rPr lang="en-US" dirty="0" smtClean="0"/>
              <a:t>Calculate the residual</a:t>
            </a:r>
          </a:p>
          <a:p>
            <a:pPr marL="285750" indent="-285750">
              <a:buFont typeface="Arial" panose="020B0604020202020204" pitchFamily="34" charset="0"/>
              <a:buChar char="•"/>
            </a:pPr>
            <a:r>
              <a:rPr lang="en-US" dirty="0" smtClean="0"/>
              <a:t>Subtract the noise</a:t>
            </a:r>
          </a:p>
          <a:p>
            <a:pPr marL="285750" indent="-285750">
              <a:buFont typeface="Arial" panose="020B0604020202020204" pitchFamily="34" charset="0"/>
              <a:buChar char="•"/>
            </a:pPr>
            <a:r>
              <a:rPr lang="en-US" dirty="0" smtClean="0"/>
              <a:t>Calculate the PSNR of denoised image</a:t>
            </a:r>
          </a:p>
          <a:p>
            <a:pPr marL="285750" indent="-285750">
              <a:buFont typeface="Arial" panose="020B0604020202020204" pitchFamily="34" charset="0"/>
              <a:buChar char="•"/>
            </a:pPr>
            <a:r>
              <a:rPr lang="en-US" dirty="0" smtClean="0"/>
              <a:t>Calculate the PSNR of the original image</a:t>
            </a:r>
          </a:p>
          <a:p>
            <a:pPr marL="285750" indent="-285750">
              <a:buFont typeface="Arial" panose="020B0604020202020204" pitchFamily="34" charset="0"/>
              <a:buChar char="•"/>
            </a:pPr>
            <a:r>
              <a:rPr lang="en-US" dirty="0" smtClean="0"/>
              <a:t>Plot the Ground Truth, Noisy Image, and Denoised Image</a:t>
            </a:r>
            <a:endParaRPr lang="en-US" dirty="0"/>
          </a:p>
        </p:txBody>
      </p:sp>
    </p:spTree>
    <p:extLst>
      <p:ext uri="{BB962C8B-B14F-4D97-AF65-F5344CB8AC3E}">
        <p14:creationId xmlns:p14="http://schemas.microsoft.com/office/powerpoint/2010/main" val="34353461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786" y="842028"/>
            <a:ext cx="4519052" cy="4458086"/>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testImage.py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37</a:t>
            </a:fld>
            <a:endParaRPr lang="en-US" dirty="0"/>
          </a:p>
        </p:txBody>
      </p:sp>
      <p:sp>
        <p:nvSpPr>
          <p:cNvPr id="6" name="TextBox 5"/>
          <p:cNvSpPr txBox="1"/>
          <p:nvPr/>
        </p:nvSpPr>
        <p:spPr>
          <a:xfrm>
            <a:off x="3113966" y="4624396"/>
            <a:ext cx="5804409" cy="2031325"/>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Select Bilateral Prefiltering prior to CNN </a:t>
            </a:r>
            <a:r>
              <a:rPr lang="en-US" dirty="0" err="1" smtClean="0"/>
              <a:t>Denoising</a:t>
            </a:r>
            <a:endParaRPr lang="en-US" dirty="0" smtClean="0"/>
          </a:p>
          <a:p>
            <a:pPr marL="285750" indent="-285750">
              <a:buFont typeface="Arial" panose="020B0604020202020204" pitchFamily="34" charset="0"/>
              <a:buChar char="•"/>
            </a:pPr>
            <a:r>
              <a:rPr lang="en-US" dirty="0" smtClean="0"/>
              <a:t>Prefilter the image</a:t>
            </a:r>
          </a:p>
          <a:p>
            <a:pPr marL="285750" indent="-285750">
              <a:buFont typeface="Arial" panose="020B0604020202020204" pitchFamily="34" charset="0"/>
              <a:buChar char="•"/>
            </a:pPr>
            <a:r>
              <a:rPr lang="en-US" dirty="0" smtClean="0"/>
              <a:t>Convert Noisy Image to GPU Tensor</a:t>
            </a:r>
          </a:p>
          <a:p>
            <a:pPr marL="285750" indent="-285750">
              <a:buFont typeface="Arial" panose="020B0604020202020204" pitchFamily="34" charset="0"/>
              <a:buChar char="•"/>
            </a:pPr>
            <a:r>
              <a:rPr lang="en-US" dirty="0" smtClean="0"/>
              <a:t>Calculate the residual</a:t>
            </a:r>
          </a:p>
          <a:p>
            <a:pPr marL="285750" indent="-285750">
              <a:buFont typeface="Arial" panose="020B0604020202020204" pitchFamily="34" charset="0"/>
              <a:buChar char="•"/>
            </a:pPr>
            <a:r>
              <a:rPr lang="en-US" dirty="0" smtClean="0"/>
              <a:t>Subtract the noise</a:t>
            </a:r>
          </a:p>
          <a:p>
            <a:pPr marL="285750" indent="-285750">
              <a:buFont typeface="Arial" panose="020B0604020202020204" pitchFamily="34" charset="0"/>
              <a:buChar char="•"/>
            </a:pPr>
            <a:r>
              <a:rPr lang="en-US" dirty="0" smtClean="0"/>
              <a:t>Calculate the PSNR of original and the denoised image</a:t>
            </a:r>
          </a:p>
          <a:p>
            <a:pPr marL="285750" indent="-285750">
              <a:buFont typeface="Arial" panose="020B0604020202020204" pitchFamily="34" charset="0"/>
              <a:buChar char="•"/>
            </a:pPr>
            <a:r>
              <a:rPr lang="en-US" dirty="0" smtClean="0"/>
              <a:t>Plot the Ground Truth, Noisy Image, and Denoised Image</a:t>
            </a:r>
            <a:endParaRPr lang="en-US" dirty="0"/>
          </a:p>
        </p:txBody>
      </p:sp>
    </p:spTree>
    <p:extLst>
      <p:ext uri="{BB962C8B-B14F-4D97-AF65-F5344CB8AC3E}">
        <p14:creationId xmlns:p14="http://schemas.microsoft.com/office/powerpoint/2010/main" val="24653279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8658" y="900101"/>
            <a:ext cx="4656223" cy="4816257"/>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testImage.py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38</a:t>
            </a:fld>
            <a:endParaRPr lang="en-US" dirty="0"/>
          </a:p>
        </p:txBody>
      </p:sp>
      <p:sp>
        <p:nvSpPr>
          <p:cNvPr id="6" name="TextBox 5"/>
          <p:cNvSpPr txBox="1"/>
          <p:nvPr/>
        </p:nvSpPr>
        <p:spPr>
          <a:xfrm>
            <a:off x="3071805" y="3900476"/>
            <a:ext cx="5839932" cy="181588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sz="1600" dirty="0" smtClean="0"/>
              <a:t>Select Wavelet Decomposition prior to CNN </a:t>
            </a:r>
            <a:r>
              <a:rPr lang="en-US" sz="1600" dirty="0" err="1" smtClean="0"/>
              <a:t>Denoising</a:t>
            </a:r>
            <a:endParaRPr lang="en-US" sz="1600" dirty="0" smtClean="0"/>
          </a:p>
          <a:p>
            <a:pPr marL="285750" indent="-285750">
              <a:buFont typeface="Arial" panose="020B0604020202020204" pitchFamily="34" charset="0"/>
              <a:buChar char="•"/>
            </a:pPr>
            <a:r>
              <a:rPr lang="en-US" sz="1600" dirty="0" smtClean="0"/>
              <a:t>Calculate the wavelets</a:t>
            </a:r>
          </a:p>
          <a:p>
            <a:pPr marL="285750" indent="-285750">
              <a:buFont typeface="Arial" panose="020B0604020202020204" pitchFamily="34" charset="0"/>
              <a:buChar char="•"/>
            </a:pPr>
            <a:r>
              <a:rPr lang="en-US" sz="1600" dirty="0" smtClean="0"/>
              <a:t>Calculate the residual of each wavelet</a:t>
            </a:r>
          </a:p>
          <a:p>
            <a:pPr marL="285750" indent="-285750">
              <a:buFont typeface="Arial" panose="020B0604020202020204" pitchFamily="34" charset="0"/>
              <a:buChar char="•"/>
            </a:pPr>
            <a:r>
              <a:rPr lang="en-US" sz="1600" dirty="0" smtClean="0"/>
              <a:t>Calculate the denoised image</a:t>
            </a:r>
          </a:p>
          <a:p>
            <a:pPr marL="285750" indent="-285750">
              <a:buFont typeface="Arial" panose="020B0604020202020204" pitchFamily="34" charset="0"/>
              <a:buChar char="•"/>
            </a:pPr>
            <a:r>
              <a:rPr lang="en-US" sz="1600" dirty="0" smtClean="0"/>
              <a:t>Calculate the PSNR of original and the denoised wavelets</a:t>
            </a:r>
          </a:p>
          <a:p>
            <a:pPr marL="285750" indent="-285750">
              <a:buFont typeface="Arial" panose="020B0604020202020204" pitchFamily="34" charset="0"/>
              <a:buChar char="•"/>
            </a:pPr>
            <a:r>
              <a:rPr lang="en-US" sz="1600" dirty="0" smtClean="0"/>
              <a:t>Reconstruct from wavelets the original and denoised image</a:t>
            </a:r>
            <a:endParaRPr lang="en-US" sz="1600" dirty="0"/>
          </a:p>
          <a:p>
            <a:pPr marL="285750" indent="-285750">
              <a:buFont typeface="Arial" panose="020B0604020202020204" pitchFamily="34" charset="0"/>
              <a:buChar char="•"/>
            </a:pPr>
            <a:r>
              <a:rPr lang="en-US" sz="1600" dirty="0" smtClean="0"/>
              <a:t>Plot the Ground Truth, Noisy, and Denoised reconstructed Image</a:t>
            </a:r>
            <a:endParaRPr lang="en-US" sz="1600" dirty="0"/>
          </a:p>
        </p:txBody>
      </p:sp>
    </p:spTree>
    <p:extLst>
      <p:ext uri="{BB962C8B-B14F-4D97-AF65-F5344CB8AC3E}">
        <p14:creationId xmlns:p14="http://schemas.microsoft.com/office/powerpoint/2010/main" val="21205269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259" y="908688"/>
            <a:ext cx="5121084" cy="5730737"/>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testImage.py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39</a:t>
            </a:fld>
            <a:endParaRPr lang="en-US" dirty="0"/>
          </a:p>
        </p:txBody>
      </p:sp>
      <p:sp>
        <p:nvSpPr>
          <p:cNvPr id="6" name="TextBox 5"/>
          <p:cNvSpPr txBox="1"/>
          <p:nvPr/>
        </p:nvSpPr>
        <p:spPr>
          <a:xfrm>
            <a:off x="3633234" y="1087924"/>
            <a:ext cx="4309321" cy="338554"/>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sz="1600" dirty="0" smtClean="0"/>
              <a:t>Plot the original, noisy, and denoised wavelets</a:t>
            </a:r>
            <a:endParaRPr lang="en-US" sz="1600" dirty="0"/>
          </a:p>
        </p:txBody>
      </p:sp>
    </p:spTree>
    <p:extLst>
      <p:ext uri="{BB962C8B-B14F-4D97-AF65-F5344CB8AC3E}">
        <p14:creationId xmlns:p14="http://schemas.microsoft.com/office/powerpoint/2010/main" val="36644984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Final Project: Part 2 Introduction</a:t>
            </a:r>
            <a:endParaRPr lang="en-US" dirty="0"/>
          </a:p>
        </p:txBody>
      </p:sp>
      <p:sp>
        <p:nvSpPr>
          <p:cNvPr id="3" name="Content Placeholder 2"/>
          <p:cNvSpPr>
            <a:spLocks noGrp="1"/>
          </p:cNvSpPr>
          <p:nvPr>
            <p:ph idx="1"/>
          </p:nvPr>
        </p:nvSpPr>
        <p:spPr/>
        <p:txBody>
          <a:bodyPr>
            <a:normAutofit/>
          </a:bodyPr>
          <a:lstStyle/>
          <a:p>
            <a:r>
              <a:rPr lang="en-US" sz="1600" dirty="0" smtClean="0">
                <a:latin typeface="+mn-lt"/>
              </a:rPr>
              <a:t>“</a:t>
            </a:r>
            <a:r>
              <a:rPr lang="en-US" sz="1600" dirty="0">
                <a:latin typeface="+mn-lt"/>
              </a:rPr>
              <a:t>To have a fair comparison, we utilize VDSR like residual learning network with fixed depth of 4 blocks of [CONV(64 x 3 x 3) + </a:t>
            </a:r>
            <a:r>
              <a:rPr lang="en-US" sz="1600" dirty="0" err="1">
                <a:latin typeface="+mn-lt"/>
              </a:rPr>
              <a:t>ReLU</a:t>
            </a:r>
            <a:r>
              <a:rPr lang="en-US" sz="1600" dirty="0">
                <a:latin typeface="+mn-lt"/>
              </a:rPr>
              <a:t>] operations, while focusing on the research problems of, </a:t>
            </a:r>
            <a:endParaRPr lang="en-US" sz="1600" dirty="0" smtClean="0">
              <a:latin typeface="+mn-lt"/>
            </a:endParaRPr>
          </a:p>
          <a:p>
            <a:pPr lvl="1"/>
            <a:r>
              <a:rPr lang="en-US" sz="1600" dirty="0">
                <a:latin typeface="+mn-lt"/>
              </a:rPr>
              <a:t>Target image decomposition [10pts</a:t>
            </a:r>
            <a:r>
              <a:rPr lang="en-US" sz="1600" dirty="0" smtClean="0">
                <a:latin typeface="+mn-lt"/>
              </a:rPr>
              <a:t>]:</a:t>
            </a:r>
          </a:p>
          <a:p>
            <a:pPr lvl="1"/>
            <a:r>
              <a:rPr lang="en-US" sz="1600" dirty="0" smtClean="0">
                <a:latin typeface="+mn-lt"/>
              </a:rPr>
              <a:t>To </a:t>
            </a:r>
            <a:r>
              <a:rPr lang="en-US" sz="1600" dirty="0">
                <a:latin typeface="+mn-lt"/>
              </a:rPr>
              <a:t>directly learn the target image is kind of difficult. Instead, the ground truth images are </a:t>
            </a:r>
            <a:r>
              <a:rPr lang="en-US" sz="1600" dirty="0" smtClean="0">
                <a:latin typeface="+mn-lt"/>
              </a:rPr>
              <a:t>decomposed </a:t>
            </a:r>
            <a:r>
              <a:rPr lang="en-US" sz="1600" dirty="0">
                <a:latin typeface="+mn-lt"/>
              </a:rPr>
              <a:t>using wavelets into </a:t>
            </a:r>
            <a:r>
              <a:rPr lang="en-US" sz="1600" dirty="0" err="1">
                <a:latin typeface="+mn-lt"/>
              </a:rPr>
              <a:t>subimages</a:t>
            </a:r>
            <a:r>
              <a:rPr lang="en-US" sz="1600" dirty="0">
                <a:latin typeface="+mn-lt"/>
              </a:rPr>
              <a:t> of {LL, LH, HL, and HH} bands</a:t>
            </a:r>
            <a:r>
              <a:rPr lang="en-US" sz="1600" dirty="0" smtClean="0">
                <a:latin typeface="+mn-lt"/>
              </a:rPr>
              <a:t>:</a:t>
            </a:r>
          </a:p>
          <a:p>
            <a:pPr lvl="1"/>
            <a:endParaRPr lang="en-US" sz="1600" dirty="0">
              <a:latin typeface="+mn-lt"/>
            </a:endParaRPr>
          </a:p>
          <a:p>
            <a:pPr lvl="1"/>
            <a:endParaRPr lang="en-US" sz="1600" dirty="0" smtClean="0">
              <a:latin typeface="+mn-lt"/>
            </a:endParaRPr>
          </a:p>
          <a:p>
            <a:pPr lvl="1"/>
            <a:endParaRPr lang="en-US" sz="1600" dirty="0" smtClean="0">
              <a:latin typeface="+mn-lt"/>
            </a:endParaRPr>
          </a:p>
          <a:p>
            <a:pPr lvl="1"/>
            <a:endParaRPr lang="en-US" sz="1600" dirty="0">
              <a:latin typeface="+mn-lt"/>
            </a:endParaRPr>
          </a:p>
          <a:p>
            <a:pPr lvl="1"/>
            <a:endParaRPr lang="en-US" sz="1600" dirty="0" smtClean="0">
              <a:latin typeface="+mn-lt"/>
            </a:endParaRPr>
          </a:p>
          <a:p>
            <a:pPr lvl="1"/>
            <a:endParaRPr lang="en-US" sz="1600" dirty="0">
              <a:latin typeface="+mn-lt"/>
            </a:endParaRPr>
          </a:p>
          <a:p>
            <a:pPr lvl="1"/>
            <a:endParaRPr lang="en-US" sz="1600" dirty="0">
              <a:latin typeface="+mn-lt"/>
            </a:endParaRPr>
          </a:p>
          <a:p>
            <a:pPr lvl="1"/>
            <a:r>
              <a:rPr lang="en-US" sz="1600" dirty="0">
                <a:latin typeface="+mn-lt"/>
              </a:rPr>
              <a:t>Use the same 4-block residual learning framework to learn these sub-images from noisy input, and report the PSNR for each </a:t>
            </a:r>
            <a:r>
              <a:rPr lang="en-US" sz="1600" dirty="0" err="1">
                <a:latin typeface="+mn-lt"/>
              </a:rPr>
              <a:t>subband</a:t>
            </a:r>
            <a:r>
              <a:rPr lang="en-US" sz="1600" dirty="0">
                <a:latin typeface="+mn-lt"/>
              </a:rPr>
              <a:t>, as well as overall re-combined images. </a:t>
            </a:r>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4</a:t>
            </a:fld>
            <a:endParaRPr lang="en-US" dirty="0"/>
          </a:p>
        </p:txBody>
      </p:sp>
      <p:pic>
        <p:nvPicPr>
          <p:cNvPr id="8" name="Picture 7"/>
          <p:cNvPicPr/>
          <p:nvPr/>
        </p:nvPicPr>
        <p:blipFill>
          <a:blip r:embed="rId2"/>
          <a:stretch>
            <a:fillRect/>
          </a:stretch>
        </p:blipFill>
        <p:spPr>
          <a:xfrm>
            <a:off x="2557749" y="3070297"/>
            <a:ext cx="3510915" cy="1959610"/>
          </a:xfrm>
          <a:prstGeom prst="rect">
            <a:avLst/>
          </a:prstGeom>
          <a:noFill/>
          <a:ln>
            <a:noFill/>
          </a:ln>
        </p:spPr>
      </p:pic>
    </p:spTree>
    <p:extLst>
      <p:ext uri="{BB962C8B-B14F-4D97-AF65-F5344CB8AC3E}">
        <p14:creationId xmlns:p14="http://schemas.microsoft.com/office/powerpoint/2010/main" val="17225618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testImage.py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40</a:t>
            </a:fld>
            <a:endParaRPr lang="en-US" dirty="0"/>
          </a:p>
        </p:txBody>
      </p:sp>
      <p:pic>
        <p:nvPicPr>
          <p:cNvPr id="3" name="Picture 2"/>
          <p:cNvPicPr>
            <a:picLocks noChangeAspect="1"/>
          </p:cNvPicPr>
          <p:nvPr/>
        </p:nvPicPr>
        <p:blipFill>
          <a:blip r:embed="rId2"/>
          <a:stretch>
            <a:fillRect/>
          </a:stretch>
        </p:blipFill>
        <p:spPr>
          <a:xfrm>
            <a:off x="113914" y="1505942"/>
            <a:ext cx="4458086" cy="4328535"/>
          </a:xfrm>
          <a:prstGeom prst="rect">
            <a:avLst/>
          </a:prstGeom>
        </p:spPr>
      </p:pic>
      <p:sp>
        <p:nvSpPr>
          <p:cNvPr id="6" name="TextBox 5"/>
          <p:cNvSpPr txBox="1"/>
          <p:nvPr/>
        </p:nvSpPr>
        <p:spPr>
          <a:xfrm>
            <a:off x="3281626" y="1342500"/>
            <a:ext cx="5839932" cy="132343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sz="1600" dirty="0" smtClean="0"/>
              <a:t>Default to Wiener Filter </a:t>
            </a:r>
            <a:r>
              <a:rPr lang="en-US" sz="1600" dirty="0" err="1" smtClean="0"/>
              <a:t>Denoising</a:t>
            </a:r>
            <a:endParaRPr lang="en-US" sz="1600" dirty="0" smtClean="0"/>
          </a:p>
          <a:p>
            <a:pPr marL="285750" indent="-285750">
              <a:buFont typeface="Arial" panose="020B0604020202020204" pitchFamily="34" charset="0"/>
              <a:buChar char="•"/>
            </a:pPr>
            <a:r>
              <a:rPr lang="en-US" sz="1600" dirty="0" smtClean="0"/>
              <a:t>Select the appropriate point spread function</a:t>
            </a:r>
          </a:p>
          <a:p>
            <a:pPr marL="285750" indent="-285750">
              <a:buFont typeface="Arial" panose="020B0604020202020204" pitchFamily="34" charset="0"/>
              <a:buChar char="•"/>
            </a:pPr>
            <a:r>
              <a:rPr lang="en-US" sz="1600" dirty="0" smtClean="0"/>
              <a:t>Apply Wiener Filtering</a:t>
            </a:r>
          </a:p>
          <a:p>
            <a:pPr marL="285750" indent="-285750">
              <a:buFont typeface="Arial" panose="020B0604020202020204" pitchFamily="34" charset="0"/>
              <a:buChar char="•"/>
            </a:pPr>
            <a:r>
              <a:rPr lang="en-US" sz="1600" dirty="0" smtClean="0"/>
              <a:t>Calculate the PSNR of the noisy and denoised image</a:t>
            </a:r>
            <a:endParaRPr lang="en-US" sz="1600" dirty="0"/>
          </a:p>
          <a:p>
            <a:pPr marL="285750" indent="-285750">
              <a:buFont typeface="Arial" panose="020B0604020202020204" pitchFamily="34" charset="0"/>
              <a:buChar char="•"/>
            </a:pPr>
            <a:r>
              <a:rPr lang="en-US" sz="1600" dirty="0" smtClean="0"/>
              <a:t>Plot the Ground Truth, Noisy, and Denoised reconstructed Image</a:t>
            </a:r>
            <a:endParaRPr lang="en-US" sz="1600" dirty="0"/>
          </a:p>
        </p:txBody>
      </p:sp>
    </p:spTree>
    <p:extLst>
      <p:ext uri="{BB962C8B-B14F-4D97-AF65-F5344CB8AC3E}">
        <p14:creationId xmlns:p14="http://schemas.microsoft.com/office/powerpoint/2010/main" val="27842185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449" y="1227857"/>
            <a:ext cx="6081287" cy="3673158"/>
          </a:xfrm>
          <a:prstGeom prst="rect">
            <a:avLst/>
          </a:prstGeom>
        </p:spPr>
      </p:pic>
      <p:sp>
        <p:nvSpPr>
          <p:cNvPr id="2" name="Title 1"/>
          <p:cNvSpPr>
            <a:spLocks noGrp="1"/>
          </p:cNvSpPr>
          <p:nvPr>
            <p:ph type="title"/>
          </p:nvPr>
        </p:nvSpPr>
        <p:spPr>
          <a:xfrm>
            <a:off x="78377" y="274638"/>
            <a:ext cx="8978537" cy="1143000"/>
          </a:xfrm>
        </p:spPr>
        <p:txBody>
          <a:bodyPr>
            <a:noAutofit/>
          </a:bodyPr>
          <a:lstStyle/>
          <a:p>
            <a:r>
              <a:rPr lang="en-US" sz="3200" dirty="0" smtClean="0">
                <a:latin typeface="+mn-lt"/>
              </a:rPr>
              <a:t>Testing Various Configurations: From testFP.py</a:t>
            </a:r>
            <a:endParaRPr lang="en-US" sz="3200" dirty="0">
              <a:latin typeface="+mn-lt"/>
            </a:endParaRPr>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41</a:t>
            </a:fld>
            <a:endParaRPr lang="en-US" dirty="0"/>
          </a:p>
        </p:txBody>
      </p:sp>
      <p:sp>
        <p:nvSpPr>
          <p:cNvPr id="11" name="TextBox 10"/>
          <p:cNvSpPr txBox="1"/>
          <p:nvPr/>
        </p:nvSpPr>
        <p:spPr>
          <a:xfrm>
            <a:off x="4062067" y="2732832"/>
            <a:ext cx="3850221" cy="313932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Import various libraries</a:t>
            </a:r>
          </a:p>
          <a:p>
            <a:pPr marL="285750" indent="-285750">
              <a:buFont typeface="Arial" panose="020B0604020202020204" pitchFamily="34" charset="0"/>
              <a:buChar char="•"/>
            </a:pPr>
            <a:r>
              <a:rPr lang="en-US" dirty="0" smtClean="0"/>
              <a:t>Tell Program how to find GPU</a:t>
            </a:r>
          </a:p>
          <a:p>
            <a:pPr marL="285750" indent="-285750">
              <a:buFont typeface="Arial" panose="020B0604020202020204" pitchFamily="34" charset="0"/>
              <a:buChar char="•"/>
            </a:pPr>
            <a:r>
              <a:rPr lang="en-US" dirty="0" smtClean="0"/>
              <a:t>Set testing parameters</a:t>
            </a:r>
          </a:p>
          <a:p>
            <a:pPr marL="742950" lvl="1" indent="-285750">
              <a:buFont typeface="Arial" panose="020B0604020202020204" pitchFamily="34" charset="0"/>
              <a:buChar char="•"/>
            </a:pPr>
            <a:r>
              <a:rPr lang="en-US" dirty="0" smtClean="0"/>
              <a:t>Network Path</a:t>
            </a:r>
          </a:p>
          <a:p>
            <a:pPr marL="742950" lvl="1" indent="-285750">
              <a:buFont typeface="Arial" panose="020B0604020202020204" pitchFamily="34" charset="0"/>
              <a:buChar char="•"/>
            </a:pPr>
            <a:r>
              <a:rPr lang="en-US" dirty="0" smtClean="0"/>
              <a:t>Test File</a:t>
            </a:r>
          </a:p>
          <a:p>
            <a:pPr marL="742950" lvl="1" indent="-285750">
              <a:buFont typeface="Arial" panose="020B0604020202020204" pitchFamily="34" charset="0"/>
              <a:buChar char="•"/>
            </a:pPr>
            <a:r>
              <a:rPr lang="en-US" dirty="0" smtClean="0"/>
              <a:t>Save File</a:t>
            </a:r>
          </a:p>
          <a:p>
            <a:pPr marL="742950" lvl="1" indent="-285750">
              <a:buFont typeface="Arial" panose="020B0604020202020204" pitchFamily="34" charset="0"/>
              <a:buChar char="•"/>
            </a:pPr>
            <a:r>
              <a:rPr lang="en-US" dirty="0" smtClean="0"/>
              <a:t>Noise Method</a:t>
            </a:r>
          </a:p>
          <a:p>
            <a:pPr marL="742950" lvl="1" indent="-285750">
              <a:buFont typeface="Arial" panose="020B0604020202020204" pitchFamily="34" charset="0"/>
              <a:buChar char="•"/>
            </a:pPr>
            <a:r>
              <a:rPr lang="en-US" dirty="0" smtClean="0"/>
              <a:t>Test Method</a:t>
            </a:r>
          </a:p>
          <a:p>
            <a:pPr marL="742950" lvl="1" indent="-285750">
              <a:buFont typeface="Arial" panose="020B0604020202020204" pitchFamily="34" charset="0"/>
              <a:buChar char="•"/>
            </a:pPr>
            <a:r>
              <a:rPr lang="en-US" dirty="0" smtClean="0"/>
              <a:t>Model Parameters</a:t>
            </a:r>
          </a:p>
          <a:p>
            <a:pPr marL="285750" indent="-285750">
              <a:buFont typeface="Arial" panose="020B0604020202020204" pitchFamily="34" charset="0"/>
              <a:buChar char="•"/>
            </a:pPr>
            <a:r>
              <a:rPr lang="en-US" dirty="0" smtClean="0"/>
              <a:t>Test the image</a:t>
            </a:r>
          </a:p>
          <a:p>
            <a:pPr marL="285750" indent="-285750">
              <a:buFont typeface="Arial" panose="020B0604020202020204" pitchFamily="34" charset="0"/>
              <a:buChar char="•"/>
            </a:pPr>
            <a:r>
              <a:rPr lang="en-US" dirty="0" smtClean="0"/>
              <a:t>Conduct runs (48 test runs in total)</a:t>
            </a:r>
            <a:endParaRPr lang="en-US" dirty="0"/>
          </a:p>
        </p:txBody>
      </p:sp>
    </p:spTree>
    <p:extLst>
      <p:ext uri="{BB962C8B-B14F-4D97-AF65-F5344CB8AC3E}">
        <p14:creationId xmlns:p14="http://schemas.microsoft.com/office/powerpoint/2010/main" val="21611301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449" y="1227857"/>
            <a:ext cx="6081287" cy="3673158"/>
          </a:xfrm>
          <a:prstGeom prst="rect">
            <a:avLst/>
          </a:prstGeom>
        </p:spPr>
      </p:pic>
      <p:sp>
        <p:nvSpPr>
          <p:cNvPr id="2" name="Title 1"/>
          <p:cNvSpPr>
            <a:spLocks noGrp="1"/>
          </p:cNvSpPr>
          <p:nvPr>
            <p:ph type="title"/>
          </p:nvPr>
        </p:nvSpPr>
        <p:spPr>
          <a:xfrm>
            <a:off x="78377" y="274638"/>
            <a:ext cx="8978537" cy="1143000"/>
          </a:xfrm>
        </p:spPr>
        <p:txBody>
          <a:bodyPr>
            <a:noAutofit/>
          </a:bodyPr>
          <a:lstStyle/>
          <a:p>
            <a:r>
              <a:rPr lang="en-US" sz="3200" dirty="0" smtClean="0">
                <a:latin typeface="+mn-lt"/>
              </a:rPr>
              <a:t>Testing Various Configurations: From testFP.py</a:t>
            </a:r>
            <a:endParaRPr lang="en-US" sz="3200" dirty="0">
              <a:latin typeface="+mn-lt"/>
            </a:endParaRPr>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42</a:t>
            </a:fld>
            <a:endParaRPr lang="en-US" dirty="0"/>
          </a:p>
        </p:txBody>
      </p:sp>
      <p:sp>
        <p:nvSpPr>
          <p:cNvPr id="8" name="TextBox 7"/>
          <p:cNvSpPr txBox="1"/>
          <p:nvPr/>
        </p:nvSpPr>
        <p:spPr>
          <a:xfrm>
            <a:off x="3649163" y="2437914"/>
            <a:ext cx="5009064" cy="369331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Noise Parameters:</a:t>
            </a:r>
          </a:p>
          <a:p>
            <a:pPr marL="742950" lvl="1" indent="-285750">
              <a:buFont typeface="Arial" panose="020B0604020202020204" pitchFamily="34" charset="0"/>
              <a:buChar char="•"/>
            </a:pPr>
            <a:r>
              <a:rPr lang="en-US" dirty="0" smtClean="0"/>
              <a:t>No Noise</a:t>
            </a:r>
          </a:p>
          <a:p>
            <a:pPr marL="742950" lvl="1" indent="-285750">
              <a:buFont typeface="Arial" panose="020B0604020202020204" pitchFamily="34" charset="0"/>
              <a:buChar char="•"/>
            </a:pPr>
            <a:r>
              <a:rPr lang="en-US" dirty="0" smtClean="0"/>
              <a:t>Additive Gaussian Noise Only</a:t>
            </a:r>
          </a:p>
          <a:p>
            <a:pPr marL="742950" lvl="1" indent="-285750">
              <a:buFont typeface="Arial" panose="020B0604020202020204" pitchFamily="34" charset="0"/>
              <a:buChar char="•"/>
            </a:pPr>
            <a:r>
              <a:rPr lang="en-US" dirty="0" smtClean="0"/>
              <a:t>Motion Blurring Only</a:t>
            </a:r>
          </a:p>
          <a:p>
            <a:pPr marL="742950" lvl="1" indent="-285750">
              <a:buFont typeface="Arial" panose="020B0604020202020204" pitchFamily="34" charset="0"/>
              <a:buChar char="•"/>
            </a:pPr>
            <a:r>
              <a:rPr lang="en-US" dirty="0" smtClean="0"/>
              <a:t>Gaussian Smoothing Only</a:t>
            </a:r>
          </a:p>
          <a:p>
            <a:pPr marL="742950" lvl="1" indent="-285750">
              <a:buFont typeface="Arial" panose="020B0604020202020204" pitchFamily="34" charset="0"/>
              <a:buChar char="•"/>
            </a:pPr>
            <a:r>
              <a:rPr lang="en-US" dirty="0" smtClean="0"/>
              <a:t>Motion Plus Additive Gaussian</a:t>
            </a:r>
          </a:p>
          <a:p>
            <a:pPr marL="742950" lvl="1" indent="-285750">
              <a:buFont typeface="Arial" panose="020B0604020202020204" pitchFamily="34" charset="0"/>
              <a:buChar char="•"/>
            </a:pPr>
            <a:r>
              <a:rPr lang="en-US" dirty="0" smtClean="0"/>
              <a:t>Gaussian Smoothing Plus Additive Gaussian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Test Methods:</a:t>
            </a:r>
          </a:p>
          <a:p>
            <a:pPr marL="742950" lvl="1" indent="-285750">
              <a:buFont typeface="Arial" panose="020B0604020202020204" pitchFamily="34" charset="0"/>
              <a:buChar char="•"/>
            </a:pPr>
            <a:r>
              <a:rPr lang="en-US" dirty="0" smtClean="0"/>
              <a:t>Wavelet Decomposition as Input</a:t>
            </a:r>
          </a:p>
          <a:p>
            <a:pPr marL="742950" lvl="1" indent="-285750">
              <a:buFont typeface="Arial" panose="020B0604020202020204" pitchFamily="34" charset="0"/>
              <a:buChar char="•"/>
            </a:pPr>
            <a:r>
              <a:rPr lang="en-US" dirty="0" smtClean="0"/>
              <a:t>Bilateral Prefiltering as Input</a:t>
            </a:r>
          </a:p>
          <a:p>
            <a:pPr marL="742950" lvl="1" indent="-285750">
              <a:buFont typeface="Arial" panose="020B0604020202020204" pitchFamily="34" charset="0"/>
              <a:buChar char="•"/>
            </a:pPr>
            <a:r>
              <a:rPr lang="en-US" dirty="0" smtClean="0"/>
              <a:t>Standard CNN as Input</a:t>
            </a:r>
          </a:p>
          <a:p>
            <a:pPr marL="742950" lvl="1" indent="-285750">
              <a:buFont typeface="Arial" panose="020B0604020202020204" pitchFamily="34" charset="0"/>
              <a:buChar char="•"/>
            </a:pPr>
            <a:r>
              <a:rPr lang="en-US" dirty="0" smtClean="0"/>
              <a:t>Wiener Filtering</a:t>
            </a:r>
            <a:endParaRPr lang="en-US" dirty="0"/>
          </a:p>
        </p:txBody>
      </p:sp>
    </p:spTree>
    <p:extLst>
      <p:ext uri="{BB962C8B-B14F-4D97-AF65-F5344CB8AC3E}">
        <p14:creationId xmlns:p14="http://schemas.microsoft.com/office/powerpoint/2010/main" val="28711524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Training Parameters for Final Project</a:t>
            </a:r>
            <a:endParaRPr lang="en-US" sz="3200" dirty="0"/>
          </a:p>
        </p:txBody>
      </p:sp>
      <p:sp>
        <p:nvSpPr>
          <p:cNvPr id="3" name="Content Placeholder 2"/>
          <p:cNvSpPr>
            <a:spLocks noGrp="1"/>
          </p:cNvSpPr>
          <p:nvPr>
            <p:ph idx="1"/>
          </p:nvPr>
        </p:nvSpPr>
        <p:spPr>
          <a:xfrm>
            <a:off x="457200" y="1293962"/>
            <a:ext cx="8229600" cy="4832201"/>
          </a:xfrm>
        </p:spPr>
        <p:txBody>
          <a:bodyPr>
            <a:normAutofit fontScale="70000" lnSpcReduction="20000"/>
          </a:bodyPr>
          <a:lstStyle/>
          <a:p>
            <a:r>
              <a:rPr lang="en-US" dirty="0" smtClean="0"/>
              <a:t>Learning Rate: 1e-3</a:t>
            </a:r>
          </a:p>
          <a:p>
            <a:r>
              <a:rPr lang="en-US" dirty="0"/>
              <a:t>4</a:t>
            </a:r>
            <a:r>
              <a:rPr lang="en-US" dirty="0" smtClean="0"/>
              <a:t>0 epochs</a:t>
            </a:r>
          </a:p>
          <a:p>
            <a:r>
              <a:rPr lang="en-US" dirty="0" smtClean="0"/>
              <a:t>Noise Parameters:</a:t>
            </a:r>
          </a:p>
          <a:p>
            <a:pPr lvl="1"/>
            <a:r>
              <a:rPr lang="en-US" dirty="0" smtClean="0"/>
              <a:t>No Noise</a:t>
            </a:r>
          </a:p>
          <a:p>
            <a:pPr lvl="1"/>
            <a:r>
              <a:rPr lang="en-US" dirty="0" smtClean="0"/>
              <a:t>Additive Gaussian White (AGW) Noise Only</a:t>
            </a:r>
          </a:p>
          <a:p>
            <a:pPr lvl="1"/>
            <a:r>
              <a:rPr lang="en-US" dirty="0" smtClean="0"/>
              <a:t>Motion Blurring Only</a:t>
            </a:r>
          </a:p>
          <a:p>
            <a:pPr lvl="1"/>
            <a:r>
              <a:rPr lang="en-US" dirty="0" smtClean="0"/>
              <a:t>Gaussian Smoothing Only</a:t>
            </a:r>
          </a:p>
          <a:p>
            <a:pPr lvl="1"/>
            <a:r>
              <a:rPr lang="en-US" dirty="0" smtClean="0"/>
              <a:t>Motion Blurring Plus AGW</a:t>
            </a:r>
          </a:p>
          <a:p>
            <a:pPr lvl="1"/>
            <a:r>
              <a:rPr lang="en-US" dirty="0" smtClean="0"/>
              <a:t>Gaussian Smoothing Plus AGW</a:t>
            </a:r>
          </a:p>
          <a:p>
            <a:r>
              <a:rPr lang="en-US" dirty="0" smtClean="0"/>
              <a:t>Number of Training Samples: 100 Samples</a:t>
            </a:r>
          </a:p>
          <a:p>
            <a:r>
              <a:rPr lang="en-US" dirty="0" smtClean="0"/>
              <a:t>Number of Convolutional Layers: 4 Blocks</a:t>
            </a:r>
            <a:endParaRPr lang="en-US" dirty="0"/>
          </a:p>
          <a:p>
            <a:r>
              <a:rPr lang="en-US" dirty="0" smtClean="0"/>
              <a:t>Various Network Architectures Used:</a:t>
            </a:r>
          </a:p>
          <a:p>
            <a:pPr lvl="1"/>
            <a:r>
              <a:rPr lang="en-US" dirty="0" smtClean="0"/>
              <a:t>Wavelet Decomposition</a:t>
            </a:r>
          </a:p>
          <a:p>
            <a:pPr lvl="1"/>
            <a:r>
              <a:rPr lang="en-US" dirty="0" smtClean="0"/>
              <a:t>Bilateral Prefiltering</a:t>
            </a:r>
          </a:p>
          <a:p>
            <a:pPr lvl="1"/>
            <a:r>
              <a:rPr lang="en-US" dirty="0" smtClean="0"/>
              <a:t>Standard CNN</a:t>
            </a:r>
          </a:p>
        </p:txBody>
      </p:sp>
    </p:spTree>
    <p:extLst>
      <p:ext uri="{BB962C8B-B14F-4D97-AF65-F5344CB8AC3E}">
        <p14:creationId xmlns:p14="http://schemas.microsoft.com/office/powerpoint/2010/main" val="3673729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Training Parameters: Noise Parameters</a:t>
            </a:r>
            <a:endParaRPr lang="en-US" sz="3200" dirty="0"/>
          </a:p>
        </p:txBody>
      </p:sp>
      <p:sp>
        <p:nvSpPr>
          <p:cNvPr id="3" name="Content Placeholder 2"/>
          <p:cNvSpPr>
            <a:spLocks noGrp="1"/>
          </p:cNvSpPr>
          <p:nvPr>
            <p:ph idx="1"/>
          </p:nvPr>
        </p:nvSpPr>
        <p:spPr/>
        <p:txBody>
          <a:bodyPr>
            <a:normAutofit lnSpcReduction="10000"/>
          </a:bodyPr>
          <a:lstStyle/>
          <a:p>
            <a:r>
              <a:rPr lang="en-US" dirty="0" smtClean="0"/>
              <a:t>For Additive Gaussian White Noise</a:t>
            </a:r>
          </a:p>
          <a:p>
            <a:pPr lvl="1"/>
            <a:r>
              <a:rPr lang="en-US" dirty="0" smtClean="0"/>
              <a:t>Mean: 0</a:t>
            </a:r>
          </a:p>
          <a:p>
            <a:pPr lvl="1"/>
            <a:r>
              <a:rPr lang="en-US" dirty="0" smtClean="0"/>
              <a:t>Std.: 2.0</a:t>
            </a:r>
          </a:p>
          <a:p>
            <a:r>
              <a:rPr lang="en-US" dirty="0" smtClean="0"/>
              <a:t>For Motion Noise/Blurring</a:t>
            </a:r>
          </a:p>
          <a:p>
            <a:pPr lvl="1"/>
            <a:r>
              <a:rPr lang="en-US" dirty="0" smtClean="0"/>
              <a:t>Angle from 0: 11</a:t>
            </a:r>
          </a:p>
          <a:p>
            <a:pPr lvl="1"/>
            <a:r>
              <a:rPr lang="en-US" dirty="0" smtClean="0"/>
              <a:t>Length: 21</a:t>
            </a:r>
          </a:p>
          <a:p>
            <a:r>
              <a:rPr lang="en-US" dirty="0" smtClean="0"/>
              <a:t>For Gaussian Smoothing Noise</a:t>
            </a:r>
          </a:p>
          <a:p>
            <a:pPr lvl="1"/>
            <a:r>
              <a:rPr lang="en-US" dirty="0" smtClean="0"/>
              <a:t>Mean: 0</a:t>
            </a:r>
          </a:p>
          <a:p>
            <a:pPr lvl="1"/>
            <a:r>
              <a:rPr lang="en-US" dirty="0" smtClean="0"/>
              <a:t>Std.: 2.0</a:t>
            </a:r>
          </a:p>
          <a:p>
            <a:pPr lvl="1"/>
            <a:endParaRPr lang="en-US" dirty="0"/>
          </a:p>
        </p:txBody>
      </p:sp>
    </p:spTree>
    <p:extLst>
      <p:ext uri="{BB962C8B-B14F-4D97-AF65-F5344CB8AC3E}">
        <p14:creationId xmlns:p14="http://schemas.microsoft.com/office/powerpoint/2010/main" val="230059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Wavelets</a:t>
            </a:r>
            <a:endParaRPr lang="en-US" sz="3600" dirty="0"/>
          </a:p>
        </p:txBody>
      </p:sp>
      <p:sp>
        <p:nvSpPr>
          <p:cNvPr id="6" name="TextBox 5"/>
          <p:cNvSpPr txBox="1"/>
          <p:nvPr/>
        </p:nvSpPr>
        <p:spPr>
          <a:xfrm>
            <a:off x="1961362" y="4353685"/>
            <a:ext cx="1037463" cy="369332"/>
          </a:xfrm>
          <a:prstGeom prst="rect">
            <a:avLst/>
          </a:prstGeom>
          <a:noFill/>
        </p:spPr>
        <p:txBody>
          <a:bodyPr wrap="none" rtlCol="0">
            <a:spAutoFit/>
          </a:bodyPr>
          <a:lstStyle/>
          <a:p>
            <a:r>
              <a:rPr lang="en-US" dirty="0" smtClean="0"/>
              <a:t>No Noise</a:t>
            </a:r>
            <a:endParaRPr lang="en-US" dirty="0"/>
          </a:p>
        </p:txBody>
      </p:sp>
      <p:sp>
        <p:nvSpPr>
          <p:cNvPr id="7" name="TextBox 6"/>
          <p:cNvSpPr txBox="1"/>
          <p:nvPr/>
        </p:nvSpPr>
        <p:spPr>
          <a:xfrm>
            <a:off x="5514057" y="4359657"/>
            <a:ext cx="2439450" cy="369332"/>
          </a:xfrm>
          <a:prstGeom prst="rect">
            <a:avLst/>
          </a:prstGeom>
          <a:noFill/>
        </p:spPr>
        <p:txBody>
          <a:bodyPr wrap="none" rtlCol="0">
            <a:spAutoFit/>
          </a:bodyPr>
          <a:lstStyle/>
          <a:p>
            <a:r>
              <a:rPr lang="en-US" dirty="0" smtClean="0"/>
              <a:t>Additive Gaussian Noise</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69625"/>
            <a:ext cx="4045789" cy="303434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022" y="1169625"/>
            <a:ext cx="4047520" cy="3035640"/>
          </a:xfrm>
          <a:prstGeom prst="rect">
            <a:avLst/>
          </a:prstGeom>
        </p:spPr>
      </p:pic>
    </p:spTree>
    <p:extLst>
      <p:ext uri="{BB962C8B-B14F-4D97-AF65-F5344CB8AC3E}">
        <p14:creationId xmlns:p14="http://schemas.microsoft.com/office/powerpoint/2010/main" val="2721762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Wavelets</a:t>
            </a:r>
            <a:endParaRPr lang="en-US" sz="3600" dirty="0"/>
          </a:p>
        </p:txBody>
      </p:sp>
      <p:sp>
        <p:nvSpPr>
          <p:cNvPr id="6" name="TextBox 5"/>
          <p:cNvSpPr txBox="1"/>
          <p:nvPr/>
        </p:nvSpPr>
        <p:spPr>
          <a:xfrm>
            <a:off x="1607659" y="3990325"/>
            <a:ext cx="1459054" cy="369332"/>
          </a:xfrm>
          <a:prstGeom prst="rect">
            <a:avLst/>
          </a:prstGeom>
          <a:noFill/>
        </p:spPr>
        <p:txBody>
          <a:bodyPr wrap="none" rtlCol="0">
            <a:spAutoFit/>
          </a:bodyPr>
          <a:lstStyle/>
          <a:p>
            <a:r>
              <a:rPr lang="en-US" dirty="0" smtClean="0"/>
              <a:t>Motion Noise</a:t>
            </a:r>
            <a:endParaRPr lang="en-US" dirty="0"/>
          </a:p>
        </p:txBody>
      </p:sp>
      <p:sp>
        <p:nvSpPr>
          <p:cNvPr id="7" name="TextBox 6"/>
          <p:cNvSpPr txBox="1"/>
          <p:nvPr/>
        </p:nvSpPr>
        <p:spPr>
          <a:xfrm>
            <a:off x="5581623" y="3990325"/>
            <a:ext cx="1782860" cy="369332"/>
          </a:xfrm>
          <a:prstGeom prst="rect">
            <a:avLst/>
          </a:prstGeom>
          <a:noFill/>
        </p:spPr>
        <p:txBody>
          <a:bodyPr wrap="none" rtlCol="0">
            <a:spAutoFit/>
          </a:bodyPr>
          <a:lstStyle/>
          <a:p>
            <a:r>
              <a:rPr lang="en-US" dirty="0" smtClean="0"/>
              <a:t>Smoothing Noise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96413"/>
            <a:ext cx="3759973" cy="28199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970" y="1049769"/>
            <a:ext cx="3822166" cy="2866624"/>
          </a:xfrm>
          <a:prstGeom prst="rect">
            <a:avLst/>
          </a:prstGeom>
        </p:spPr>
      </p:pic>
    </p:spTree>
    <p:extLst>
      <p:ext uri="{BB962C8B-B14F-4D97-AF65-F5344CB8AC3E}">
        <p14:creationId xmlns:p14="http://schemas.microsoft.com/office/powerpoint/2010/main" val="114791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Wavelets</a:t>
            </a:r>
            <a:endParaRPr lang="en-US" sz="3600" dirty="0"/>
          </a:p>
        </p:txBody>
      </p:sp>
      <p:sp>
        <p:nvSpPr>
          <p:cNvPr id="6" name="TextBox 5"/>
          <p:cNvSpPr txBox="1"/>
          <p:nvPr/>
        </p:nvSpPr>
        <p:spPr>
          <a:xfrm>
            <a:off x="1078315" y="3990325"/>
            <a:ext cx="2517741" cy="369332"/>
          </a:xfrm>
          <a:prstGeom prst="rect">
            <a:avLst/>
          </a:prstGeom>
          <a:noFill/>
        </p:spPr>
        <p:txBody>
          <a:bodyPr wrap="none" rtlCol="0">
            <a:spAutoFit/>
          </a:bodyPr>
          <a:lstStyle/>
          <a:p>
            <a:r>
              <a:rPr lang="en-US" dirty="0" smtClean="0"/>
              <a:t>Motion Plus White Noise</a:t>
            </a:r>
            <a:endParaRPr lang="en-US" dirty="0"/>
          </a:p>
        </p:txBody>
      </p:sp>
      <p:sp>
        <p:nvSpPr>
          <p:cNvPr id="7" name="TextBox 6"/>
          <p:cNvSpPr txBox="1"/>
          <p:nvPr/>
        </p:nvSpPr>
        <p:spPr>
          <a:xfrm>
            <a:off x="4852933" y="3990325"/>
            <a:ext cx="2841547" cy="369332"/>
          </a:xfrm>
          <a:prstGeom prst="rect">
            <a:avLst/>
          </a:prstGeom>
          <a:noFill/>
        </p:spPr>
        <p:txBody>
          <a:bodyPr wrap="none" rtlCol="0">
            <a:spAutoFit/>
          </a:bodyPr>
          <a:lstStyle/>
          <a:p>
            <a:r>
              <a:rPr lang="en-US" dirty="0" smtClean="0"/>
              <a:t>Smoothing Plus White Noise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04" y="1019908"/>
            <a:ext cx="3690961" cy="276822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469" y="1058945"/>
            <a:ext cx="3794477" cy="2845858"/>
          </a:xfrm>
          <a:prstGeom prst="rect">
            <a:avLst/>
          </a:prstGeom>
        </p:spPr>
      </p:pic>
    </p:spTree>
    <p:extLst>
      <p:ext uri="{BB962C8B-B14F-4D97-AF65-F5344CB8AC3E}">
        <p14:creationId xmlns:p14="http://schemas.microsoft.com/office/powerpoint/2010/main" val="2983303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Bilateral</a:t>
            </a:r>
            <a:endParaRPr lang="en-US" sz="3600" dirty="0"/>
          </a:p>
        </p:txBody>
      </p:sp>
      <p:sp>
        <p:nvSpPr>
          <p:cNvPr id="6" name="TextBox 5"/>
          <p:cNvSpPr txBox="1"/>
          <p:nvPr/>
        </p:nvSpPr>
        <p:spPr>
          <a:xfrm>
            <a:off x="1961360" y="4001135"/>
            <a:ext cx="1037463" cy="369332"/>
          </a:xfrm>
          <a:prstGeom prst="rect">
            <a:avLst/>
          </a:prstGeom>
          <a:noFill/>
        </p:spPr>
        <p:txBody>
          <a:bodyPr wrap="none" rtlCol="0">
            <a:spAutoFit/>
          </a:bodyPr>
          <a:lstStyle/>
          <a:p>
            <a:r>
              <a:rPr lang="en-US" dirty="0" smtClean="0"/>
              <a:t>No Noise</a:t>
            </a:r>
            <a:endParaRPr lang="en-US" dirty="0"/>
          </a:p>
        </p:txBody>
      </p:sp>
      <p:sp>
        <p:nvSpPr>
          <p:cNvPr id="7" name="TextBox 6"/>
          <p:cNvSpPr txBox="1"/>
          <p:nvPr/>
        </p:nvSpPr>
        <p:spPr>
          <a:xfrm>
            <a:off x="5355473" y="4001135"/>
            <a:ext cx="2439450" cy="369332"/>
          </a:xfrm>
          <a:prstGeom prst="rect">
            <a:avLst/>
          </a:prstGeom>
          <a:noFill/>
        </p:spPr>
        <p:txBody>
          <a:bodyPr wrap="none" rtlCol="0">
            <a:spAutoFit/>
          </a:bodyPr>
          <a:lstStyle/>
          <a:p>
            <a:r>
              <a:rPr lang="en-US" dirty="0" smtClean="0"/>
              <a:t>Additive Gaussian Noise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89" y="1019908"/>
            <a:ext cx="3967007" cy="297525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170" y="1019908"/>
            <a:ext cx="3930056" cy="2947542"/>
          </a:xfrm>
          <a:prstGeom prst="rect">
            <a:avLst/>
          </a:prstGeom>
        </p:spPr>
      </p:pic>
    </p:spTree>
    <p:extLst>
      <p:ext uri="{BB962C8B-B14F-4D97-AF65-F5344CB8AC3E}">
        <p14:creationId xmlns:p14="http://schemas.microsoft.com/office/powerpoint/2010/main" val="2464925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Bilateral</a:t>
            </a:r>
            <a:endParaRPr lang="en-US" sz="3600" dirty="0"/>
          </a:p>
        </p:txBody>
      </p:sp>
      <p:sp>
        <p:nvSpPr>
          <p:cNvPr id="6" name="TextBox 5"/>
          <p:cNvSpPr txBox="1"/>
          <p:nvPr/>
        </p:nvSpPr>
        <p:spPr>
          <a:xfrm>
            <a:off x="1607659" y="3990325"/>
            <a:ext cx="1459054" cy="369332"/>
          </a:xfrm>
          <a:prstGeom prst="rect">
            <a:avLst/>
          </a:prstGeom>
          <a:noFill/>
        </p:spPr>
        <p:txBody>
          <a:bodyPr wrap="none" rtlCol="0">
            <a:spAutoFit/>
          </a:bodyPr>
          <a:lstStyle/>
          <a:p>
            <a:r>
              <a:rPr lang="en-US" dirty="0" smtClean="0"/>
              <a:t>Motion Noise</a:t>
            </a:r>
            <a:endParaRPr lang="en-US" dirty="0"/>
          </a:p>
        </p:txBody>
      </p:sp>
      <p:sp>
        <p:nvSpPr>
          <p:cNvPr id="7" name="TextBox 6"/>
          <p:cNvSpPr txBox="1"/>
          <p:nvPr/>
        </p:nvSpPr>
        <p:spPr>
          <a:xfrm>
            <a:off x="5581623" y="3990325"/>
            <a:ext cx="1782860" cy="369332"/>
          </a:xfrm>
          <a:prstGeom prst="rect">
            <a:avLst/>
          </a:prstGeom>
          <a:noFill/>
        </p:spPr>
        <p:txBody>
          <a:bodyPr wrap="none" rtlCol="0">
            <a:spAutoFit/>
          </a:bodyPr>
          <a:lstStyle/>
          <a:p>
            <a:r>
              <a:rPr lang="en-US" dirty="0" smtClean="0"/>
              <a:t>Smoothing Noise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019907"/>
            <a:ext cx="3666447" cy="274983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758" y="1019907"/>
            <a:ext cx="3694055" cy="2770541"/>
          </a:xfrm>
          <a:prstGeom prst="rect">
            <a:avLst/>
          </a:prstGeom>
        </p:spPr>
      </p:pic>
    </p:spTree>
    <p:extLst>
      <p:ext uri="{BB962C8B-B14F-4D97-AF65-F5344CB8AC3E}">
        <p14:creationId xmlns:p14="http://schemas.microsoft.com/office/powerpoint/2010/main" val="4132289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Final Project Data Set</a:t>
            </a:r>
            <a:endParaRPr lang="en-US" dirty="0"/>
          </a:p>
        </p:txBody>
      </p:sp>
      <p:sp>
        <p:nvSpPr>
          <p:cNvPr id="3" name="Content Placeholder 2"/>
          <p:cNvSpPr>
            <a:spLocks noGrp="1"/>
          </p:cNvSpPr>
          <p:nvPr>
            <p:ph idx="1"/>
          </p:nvPr>
        </p:nvSpPr>
        <p:spPr>
          <a:xfrm>
            <a:off x="457200" y="1321527"/>
            <a:ext cx="8229600" cy="533400"/>
          </a:xfrm>
        </p:spPr>
        <p:txBody>
          <a:bodyPr>
            <a:normAutofit/>
          </a:bodyPr>
          <a:lstStyle/>
          <a:p>
            <a:r>
              <a:rPr lang="en-US" sz="2800" dirty="0" smtClean="0"/>
              <a:t>AID </a:t>
            </a:r>
            <a:r>
              <a:rPr lang="en-US" sz="2800" dirty="0"/>
              <a:t>data set</a:t>
            </a:r>
            <a:r>
              <a:rPr lang="en-US" sz="2800" dirty="0" smtClean="0"/>
              <a:t>: https</a:t>
            </a:r>
            <a:r>
              <a:rPr lang="en-US" sz="2800" dirty="0"/>
              <a:t>://captain-whu.github.io/AID</a:t>
            </a:r>
            <a:r>
              <a:rPr lang="en-US" sz="2800" dirty="0" smtClean="0"/>
              <a:t>/</a:t>
            </a:r>
            <a:endParaRPr lang="en-US" dirty="0" smtClean="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5</a:t>
            </a:fld>
            <a:endParaRPr lang="en-US" dirty="0"/>
          </a:p>
        </p:txBody>
      </p:sp>
      <p:pic>
        <p:nvPicPr>
          <p:cNvPr id="5" name="Picture 4"/>
          <p:cNvPicPr>
            <a:picLocks noChangeAspect="1"/>
          </p:cNvPicPr>
          <p:nvPr/>
        </p:nvPicPr>
        <p:blipFill>
          <a:blip r:embed="rId2"/>
          <a:stretch>
            <a:fillRect/>
          </a:stretch>
        </p:blipFill>
        <p:spPr>
          <a:xfrm>
            <a:off x="352692" y="1848295"/>
            <a:ext cx="8530045" cy="3274829"/>
          </a:xfrm>
          <a:prstGeom prst="rect">
            <a:avLst/>
          </a:prstGeom>
        </p:spPr>
      </p:pic>
    </p:spTree>
    <p:extLst>
      <p:ext uri="{BB962C8B-B14F-4D97-AF65-F5344CB8AC3E}">
        <p14:creationId xmlns:p14="http://schemas.microsoft.com/office/powerpoint/2010/main" val="35080494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Bilateral</a:t>
            </a:r>
            <a:endParaRPr lang="en-US" sz="3600" dirty="0"/>
          </a:p>
        </p:txBody>
      </p:sp>
      <p:sp>
        <p:nvSpPr>
          <p:cNvPr id="6" name="TextBox 5"/>
          <p:cNvSpPr txBox="1"/>
          <p:nvPr/>
        </p:nvSpPr>
        <p:spPr>
          <a:xfrm>
            <a:off x="1078315" y="3990325"/>
            <a:ext cx="2517741" cy="369332"/>
          </a:xfrm>
          <a:prstGeom prst="rect">
            <a:avLst/>
          </a:prstGeom>
          <a:noFill/>
        </p:spPr>
        <p:txBody>
          <a:bodyPr wrap="none" rtlCol="0">
            <a:spAutoFit/>
          </a:bodyPr>
          <a:lstStyle/>
          <a:p>
            <a:r>
              <a:rPr lang="en-US" dirty="0" smtClean="0"/>
              <a:t>Motion Plus White Noise</a:t>
            </a:r>
            <a:endParaRPr lang="en-US" dirty="0"/>
          </a:p>
        </p:txBody>
      </p:sp>
      <p:sp>
        <p:nvSpPr>
          <p:cNvPr id="7" name="TextBox 6"/>
          <p:cNvSpPr txBox="1"/>
          <p:nvPr/>
        </p:nvSpPr>
        <p:spPr>
          <a:xfrm>
            <a:off x="4973703" y="3990325"/>
            <a:ext cx="2841547" cy="369332"/>
          </a:xfrm>
          <a:prstGeom prst="rect">
            <a:avLst/>
          </a:prstGeom>
          <a:noFill/>
        </p:spPr>
        <p:txBody>
          <a:bodyPr wrap="none" rtlCol="0">
            <a:spAutoFit/>
          </a:bodyPr>
          <a:lstStyle/>
          <a:p>
            <a:r>
              <a:rPr lang="en-US" dirty="0" smtClean="0"/>
              <a:t>Smoothing Plus White Noise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701" y="1187599"/>
            <a:ext cx="3736968" cy="280272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612" y="1187599"/>
            <a:ext cx="3811730" cy="2858798"/>
          </a:xfrm>
          <a:prstGeom prst="rect">
            <a:avLst/>
          </a:prstGeom>
        </p:spPr>
      </p:pic>
    </p:spTree>
    <p:extLst>
      <p:ext uri="{BB962C8B-B14F-4D97-AF65-F5344CB8AC3E}">
        <p14:creationId xmlns:p14="http://schemas.microsoft.com/office/powerpoint/2010/main" val="4263782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Standard CNN</a:t>
            </a:r>
            <a:endParaRPr lang="en-US" sz="3600" dirty="0"/>
          </a:p>
        </p:txBody>
      </p:sp>
      <p:sp>
        <p:nvSpPr>
          <p:cNvPr id="6" name="TextBox 5"/>
          <p:cNvSpPr txBox="1"/>
          <p:nvPr/>
        </p:nvSpPr>
        <p:spPr>
          <a:xfrm>
            <a:off x="1961358" y="3816469"/>
            <a:ext cx="1037463" cy="369332"/>
          </a:xfrm>
          <a:prstGeom prst="rect">
            <a:avLst/>
          </a:prstGeom>
          <a:noFill/>
        </p:spPr>
        <p:txBody>
          <a:bodyPr wrap="none" rtlCol="0">
            <a:spAutoFit/>
          </a:bodyPr>
          <a:lstStyle/>
          <a:p>
            <a:r>
              <a:rPr lang="en-US" dirty="0" smtClean="0"/>
              <a:t>No Noise</a:t>
            </a:r>
            <a:endParaRPr lang="en-US" dirty="0"/>
          </a:p>
        </p:txBody>
      </p:sp>
      <p:sp>
        <p:nvSpPr>
          <p:cNvPr id="7" name="TextBox 6"/>
          <p:cNvSpPr txBox="1"/>
          <p:nvPr/>
        </p:nvSpPr>
        <p:spPr>
          <a:xfrm>
            <a:off x="5338220" y="3803860"/>
            <a:ext cx="2439450" cy="369332"/>
          </a:xfrm>
          <a:prstGeom prst="rect">
            <a:avLst/>
          </a:prstGeom>
          <a:noFill/>
        </p:spPr>
        <p:txBody>
          <a:bodyPr wrap="none" rtlCol="0">
            <a:spAutoFit/>
          </a:bodyPr>
          <a:lstStyle/>
          <a:p>
            <a:r>
              <a:rPr lang="en-US" dirty="0" smtClean="0"/>
              <a:t>Additive Gaussian Noise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361" y="1019908"/>
            <a:ext cx="3679459" cy="275959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328" y="978172"/>
            <a:ext cx="3823233" cy="2867425"/>
          </a:xfrm>
          <a:prstGeom prst="rect">
            <a:avLst/>
          </a:prstGeom>
        </p:spPr>
      </p:pic>
    </p:spTree>
    <p:extLst>
      <p:ext uri="{BB962C8B-B14F-4D97-AF65-F5344CB8AC3E}">
        <p14:creationId xmlns:p14="http://schemas.microsoft.com/office/powerpoint/2010/main" val="2941462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Standard CNN</a:t>
            </a:r>
            <a:endParaRPr lang="en-US" sz="3600" dirty="0"/>
          </a:p>
        </p:txBody>
      </p:sp>
      <p:sp>
        <p:nvSpPr>
          <p:cNvPr id="6" name="TextBox 5"/>
          <p:cNvSpPr txBox="1"/>
          <p:nvPr/>
        </p:nvSpPr>
        <p:spPr>
          <a:xfrm>
            <a:off x="1607659" y="3990325"/>
            <a:ext cx="1459054" cy="369332"/>
          </a:xfrm>
          <a:prstGeom prst="rect">
            <a:avLst/>
          </a:prstGeom>
          <a:noFill/>
        </p:spPr>
        <p:txBody>
          <a:bodyPr wrap="none" rtlCol="0">
            <a:spAutoFit/>
          </a:bodyPr>
          <a:lstStyle/>
          <a:p>
            <a:r>
              <a:rPr lang="en-US" dirty="0" smtClean="0"/>
              <a:t>Motion Noise</a:t>
            </a:r>
            <a:endParaRPr lang="en-US" dirty="0"/>
          </a:p>
        </p:txBody>
      </p:sp>
      <p:sp>
        <p:nvSpPr>
          <p:cNvPr id="7" name="TextBox 6"/>
          <p:cNvSpPr txBox="1"/>
          <p:nvPr/>
        </p:nvSpPr>
        <p:spPr>
          <a:xfrm>
            <a:off x="5581623" y="3990325"/>
            <a:ext cx="1782860" cy="369332"/>
          </a:xfrm>
          <a:prstGeom prst="rect">
            <a:avLst/>
          </a:prstGeom>
          <a:noFill/>
        </p:spPr>
        <p:txBody>
          <a:bodyPr wrap="none" rtlCol="0">
            <a:spAutoFit/>
          </a:bodyPr>
          <a:lstStyle/>
          <a:p>
            <a:r>
              <a:rPr lang="en-US" dirty="0" smtClean="0"/>
              <a:t>Smoothing Noise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09" y="1138259"/>
            <a:ext cx="3644953" cy="273371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38259"/>
            <a:ext cx="3644954" cy="2733715"/>
          </a:xfrm>
          <a:prstGeom prst="rect">
            <a:avLst/>
          </a:prstGeom>
        </p:spPr>
      </p:pic>
    </p:spTree>
    <p:extLst>
      <p:ext uri="{BB962C8B-B14F-4D97-AF65-F5344CB8AC3E}">
        <p14:creationId xmlns:p14="http://schemas.microsoft.com/office/powerpoint/2010/main" val="1859895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Standard CNN</a:t>
            </a:r>
            <a:endParaRPr lang="en-US" sz="3600" dirty="0"/>
          </a:p>
        </p:txBody>
      </p:sp>
      <p:sp>
        <p:nvSpPr>
          <p:cNvPr id="6" name="TextBox 5"/>
          <p:cNvSpPr txBox="1"/>
          <p:nvPr/>
        </p:nvSpPr>
        <p:spPr>
          <a:xfrm>
            <a:off x="1078315" y="3990325"/>
            <a:ext cx="2517741" cy="369332"/>
          </a:xfrm>
          <a:prstGeom prst="rect">
            <a:avLst/>
          </a:prstGeom>
          <a:noFill/>
        </p:spPr>
        <p:txBody>
          <a:bodyPr wrap="none" rtlCol="0">
            <a:spAutoFit/>
          </a:bodyPr>
          <a:lstStyle/>
          <a:p>
            <a:r>
              <a:rPr lang="en-US" dirty="0" smtClean="0"/>
              <a:t>Motion Plus White Noise</a:t>
            </a:r>
            <a:endParaRPr lang="en-US" dirty="0"/>
          </a:p>
        </p:txBody>
      </p:sp>
      <p:sp>
        <p:nvSpPr>
          <p:cNvPr id="7" name="TextBox 6"/>
          <p:cNvSpPr txBox="1"/>
          <p:nvPr/>
        </p:nvSpPr>
        <p:spPr>
          <a:xfrm>
            <a:off x="4973703" y="3990325"/>
            <a:ext cx="2841547" cy="369332"/>
          </a:xfrm>
          <a:prstGeom prst="rect">
            <a:avLst/>
          </a:prstGeom>
          <a:noFill/>
        </p:spPr>
        <p:txBody>
          <a:bodyPr wrap="none" rtlCol="0">
            <a:spAutoFit/>
          </a:bodyPr>
          <a:lstStyle/>
          <a:p>
            <a:r>
              <a:rPr lang="en-US" dirty="0" smtClean="0"/>
              <a:t>Smoothing Plus White Noise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08" y="1256610"/>
            <a:ext cx="3644953" cy="273371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750" y="1256610"/>
            <a:ext cx="3633452" cy="2725089"/>
          </a:xfrm>
          <a:prstGeom prst="rect">
            <a:avLst/>
          </a:prstGeom>
        </p:spPr>
      </p:pic>
    </p:spTree>
    <p:extLst>
      <p:ext uri="{BB962C8B-B14F-4D97-AF65-F5344CB8AC3E}">
        <p14:creationId xmlns:p14="http://schemas.microsoft.com/office/powerpoint/2010/main" val="2304821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616"/>
            <a:ext cx="9144000" cy="1143000"/>
          </a:xfrm>
        </p:spPr>
        <p:txBody>
          <a:bodyPr>
            <a:noAutofit/>
          </a:bodyPr>
          <a:lstStyle/>
          <a:p>
            <a:pPr algn="l"/>
            <a:r>
              <a:rPr lang="en-US" sz="3200" dirty="0" smtClean="0"/>
              <a:t>Discussion: Preprocessing Impact on Training</a:t>
            </a:r>
            <a:endParaRPr lang="en-US" sz="3200" dirty="0"/>
          </a:p>
        </p:txBody>
      </p:sp>
      <p:sp>
        <p:nvSpPr>
          <p:cNvPr id="3" name="Content Placeholder 2"/>
          <p:cNvSpPr>
            <a:spLocks noGrp="1"/>
          </p:cNvSpPr>
          <p:nvPr>
            <p:ph idx="1"/>
          </p:nvPr>
        </p:nvSpPr>
        <p:spPr>
          <a:xfrm>
            <a:off x="457200" y="1022234"/>
            <a:ext cx="8229600" cy="5231917"/>
          </a:xfrm>
        </p:spPr>
        <p:txBody>
          <a:bodyPr>
            <a:noAutofit/>
          </a:bodyPr>
          <a:lstStyle/>
          <a:p>
            <a:r>
              <a:rPr lang="en-US" sz="2200" dirty="0" smtClean="0">
                <a:latin typeface="+mn-lt"/>
              </a:rPr>
              <a:t>Wavelet Preprocessing: Overall had the best performance across a variety of types of noise. Most notable, when motion noise was present, wavelet preprocessing seemed to address both any high and low frequency components present in each of the LL, LH, HL, and HH. This is because the Wavelet decomposition is designed to address a range of frequencies.</a:t>
            </a:r>
          </a:p>
          <a:p>
            <a:r>
              <a:rPr lang="en-US" sz="2200" dirty="0" smtClean="0">
                <a:latin typeface="+mn-lt"/>
              </a:rPr>
              <a:t>Bilateral Preprocessing: Performed better than the CNN with no preprocessing when noise was inconsistent, or when high frequency components were present, such as in Gaussian White Noise or Motion Blurring.</a:t>
            </a:r>
          </a:p>
          <a:p>
            <a:r>
              <a:rPr lang="en-US" sz="2200" dirty="0" smtClean="0">
                <a:latin typeface="+mn-lt"/>
              </a:rPr>
              <a:t>No Preprocessing: In the presence of high frequency components, consistently performed poorly. When high frequency components were not present, performed very well, better than the other preprocessing methods. This is because it is easier to learn the consistency pattern and filter it out when variability is not present.</a:t>
            </a:r>
          </a:p>
        </p:txBody>
      </p:sp>
    </p:spTree>
    <p:extLst>
      <p:ext uri="{BB962C8B-B14F-4D97-AF65-F5344CB8AC3E}">
        <p14:creationId xmlns:p14="http://schemas.microsoft.com/office/powerpoint/2010/main" val="2315827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86411"/>
          </a:xfrm>
        </p:spPr>
        <p:txBody>
          <a:bodyPr>
            <a:noAutofit/>
          </a:bodyPr>
          <a:lstStyle/>
          <a:p>
            <a:pPr algn="l"/>
            <a:r>
              <a:rPr lang="en-US" sz="4000" dirty="0" smtClean="0"/>
              <a:t>Discussion: Noise Impact on Training</a:t>
            </a:r>
            <a:endParaRPr lang="en-US" sz="4000" dirty="0"/>
          </a:p>
        </p:txBody>
      </p:sp>
      <p:sp>
        <p:nvSpPr>
          <p:cNvPr id="3" name="Content Placeholder 2"/>
          <p:cNvSpPr>
            <a:spLocks noGrp="1"/>
          </p:cNvSpPr>
          <p:nvPr>
            <p:ph idx="1"/>
          </p:nvPr>
        </p:nvSpPr>
        <p:spPr>
          <a:xfrm>
            <a:off x="457200" y="1134382"/>
            <a:ext cx="8229600" cy="5050758"/>
          </a:xfrm>
        </p:spPr>
        <p:txBody>
          <a:bodyPr>
            <a:noAutofit/>
          </a:bodyPr>
          <a:lstStyle/>
          <a:p>
            <a:r>
              <a:rPr lang="en-US" sz="2200" dirty="0" smtClean="0">
                <a:latin typeface="+mn-lt"/>
              </a:rPr>
              <a:t>No Noise: NOTE: No Noise refers to a very small amount of white noise to avoid an infinite PSNR. Overall, all preprocessing methods trained well in environment. No preprocessing performed best, whereas prefiltering performed the worst. This is because the noise is very small, and subtle inconsistencies are easy to learn.</a:t>
            </a:r>
          </a:p>
          <a:p>
            <a:r>
              <a:rPr lang="en-US" sz="2200" dirty="0" smtClean="0">
                <a:latin typeface="+mn-lt"/>
              </a:rPr>
              <a:t>Gaussian White Noise: Wavelet preprocessing significantly outperformed the other methods. No preprocessing performed poorly. This suggests that the high frequency components associated with Gaussian White Noise are detrimental to the performance when some form of preprocessing is not present.</a:t>
            </a:r>
          </a:p>
          <a:p>
            <a:r>
              <a:rPr lang="en-US" sz="2200" dirty="0" smtClean="0">
                <a:latin typeface="+mn-lt"/>
              </a:rPr>
              <a:t>Motion Noise: Wavelet preprocessing outperformed the other two methods. The other methods performed approximately evenly. This suggests that the wavelet decomposition performs well at addressing both the high and low frequency components of motion blurring, whereas the other two suffer to some extent.</a:t>
            </a:r>
          </a:p>
        </p:txBody>
      </p:sp>
    </p:spTree>
    <p:extLst>
      <p:ext uri="{BB962C8B-B14F-4D97-AF65-F5344CB8AC3E}">
        <p14:creationId xmlns:p14="http://schemas.microsoft.com/office/powerpoint/2010/main" val="2124255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86411"/>
          </a:xfrm>
        </p:spPr>
        <p:txBody>
          <a:bodyPr>
            <a:noAutofit/>
          </a:bodyPr>
          <a:lstStyle/>
          <a:p>
            <a:pPr algn="l"/>
            <a:r>
              <a:rPr lang="en-US" sz="4000" dirty="0" smtClean="0"/>
              <a:t>Discussion: Noise Impact on Training</a:t>
            </a:r>
            <a:endParaRPr lang="en-US" sz="4000" dirty="0"/>
          </a:p>
        </p:txBody>
      </p:sp>
      <p:sp>
        <p:nvSpPr>
          <p:cNvPr id="3" name="Content Placeholder 2"/>
          <p:cNvSpPr>
            <a:spLocks noGrp="1"/>
          </p:cNvSpPr>
          <p:nvPr>
            <p:ph idx="1"/>
          </p:nvPr>
        </p:nvSpPr>
        <p:spPr>
          <a:xfrm>
            <a:off x="457200" y="1134381"/>
            <a:ext cx="8229600" cy="5663234"/>
          </a:xfrm>
        </p:spPr>
        <p:txBody>
          <a:bodyPr>
            <a:noAutofit/>
          </a:bodyPr>
          <a:lstStyle/>
          <a:p>
            <a:pPr>
              <a:spcBef>
                <a:spcPts val="0"/>
              </a:spcBef>
            </a:pPr>
            <a:r>
              <a:rPr lang="en-US" sz="2200" dirty="0" smtClean="0">
                <a:latin typeface="+mn-lt"/>
              </a:rPr>
              <a:t>Smoothing </a:t>
            </a:r>
            <a:r>
              <a:rPr lang="en-US" sz="2200" dirty="0">
                <a:latin typeface="+mn-lt"/>
              </a:rPr>
              <a:t>Noise: Overall, all preprocessing methods trained well in environment. No preprocessing </a:t>
            </a:r>
            <a:r>
              <a:rPr lang="en-US" sz="2200" dirty="0" smtClean="0">
                <a:latin typeface="+mn-lt"/>
              </a:rPr>
              <a:t>outperformed the other methods. The smoothing creates an environment of low frequency components, which helps out the No preprocessing environment significantly.</a:t>
            </a:r>
          </a:p>
          <a:p>
            <a:pPr>
              <a:spcBef>
                <a:spcPts val="0"/>
              </a:spcBef>
            </a:pPr>
            <a:r>
              <a:rPr lang="en-US" sz="2200" dirty="0" smtClean="0">
                <a:latin typeface="+mn-lt"/>
              </a:rPr>
              <a:t>Motion Plus White: The wavelet preprocessing outperformed both methods. No preprocessing performed poorly. Bilateral preprocessing performed moderately. This type of noise has both high frequency and low frequency components that make the wavelet decomposition well equipped to address.</a:t>
            </a:r>
          </a:p>
          <a:p>
            <a:pPr>
              <a:spcBef>
                <a:spcPts val="0"/>
              </a:spcBef>
            </a:pPr>
            <a:r>
              <a:rPr lang="en-US" sz="2200" dirty="0" smtClean="0">
                <a:latin typeface="+mn-lt"/>
              </a:rPr>
              <a:t>Smoothing Plus White: </a:t>
            </a:r>
            <a:r>
              <a:rPr lang="en-US" sz="2200" dirty="0">
                <a:latin typeface="+mn-lt"/>
              </a:rPr>
              <a:t>The wavelet preprocessing outperformed both methods. No preprocessing performed poorly. Bilateral preprocessing performed moderately. This type of noise has both high frequency and low frequency components that make the wavelet decomposition well equipped to address</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626768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Discussion: Preprocessing vs Noise</a:t>
            </a:r>
            <a:endParaRPr lang="en-US" sz="3600" dirty="0"/>
          </a:p>
        </p:txBody>
      </p:sp>
      <p:sp>
        <p:nvSpPr>
          <p:cNvPr id="3" name="Content Placeholder 2"/>
          <p:cNvSpPr>
            <a:spLocks noGrp="1"/>
          </p:cNvSpPr>
          <p:nvPr>
            <p:ph idx="1"/>
          </p:nvPr>
        </p:nvSpPr>
        <p:spPr>
          <a:xfrm>
            <a:off x="457200" y="1600201"/>
            <a:ext cx="8229600" cy="3109822"/>
          </a:xfrm>
        </p:spPr>
        <p:txBody>
          <a:bodyPr>
            <a:normAutofit/>
          </a:bodyPr>
          <a:lstStyle/>
          <a:p>
            <a:r>
              <a:rPr lang="en-US" dirty="0" smtClean="0">
                <a:latin typeface="+mn-lt"/>
              </a:rPr>
              <a:t>Each type of preprocessing is designed to address noise prior to training. Overall, the wavelets performed the most consistently well due to the ability to address high frequency and low frequency noise distortion.</a:t>
            </a:r>
            <a:endParaRPr lang="en-US" dirty="0">
              <a:latin typeface="+mn-lt"/>
            </a:endParaRPr>
          </a:p>
        </p:txBody>
      </p:sp>
      <p:sp>
        <p:nvSpPr>
          <p:cNvPr id="4" name="TextBox 3"/>
          <p:cNvSpPr txBox="1"/>
          <p:nvPr/>
        </p:nvSpPr>
        <p:spPr>
          <a:xfrm>
            <a:off x="457200" y="4923096"/>
            <a:ext cx="8566029" cy="369332"/>
          </a:xfrm>
          <a:prstGeom prst="rect">
            <a:avLst/>
          </a:prstGeom>
          <a:solidFill>
            <a:srgbClr val="00B050"/>
          </a:solidFill>
        </p:spPr>
        <p:txBody>
          <a:bodyPr wrap="square" rtlCol="0">
            <a:spAutoFit/>
          </a:bodyPr>
          <a:lstStyle/>
          <a:p>
            <a:r>
              <a:rPr lang="en-US" dirty="0" smtClean="0"/>
              <a:t>Recommendation Based on Training Results: Wavelet Decomposition for Preprocessing</a:t>
            </a:r>
            <a:endParaRPr lang="en-US" dirty="0"/>
          </a:p>
        </p:txBody>
      </p:sp>
    </p:spTree>
    <p:extLst>
      <p:ext uri="{BB962C8B-B14F-4D97-AF65-F5344CB8AC3E}">
        <p14:creationId xmlns:p14="http://schemas.microsoft.com/office/powerpoint/2010/main" val="3118247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rmAutofit/>
          </a:bodyPr>
          <a:lstStyle/>
          <a:p>
            <a:r>
              <a:rPr lang="en-US" dirty="0" smtClean="0"/>
              <a:t>Testing Parameters:</a:t>
            </a:r>
            <a:endParaRPr lang="en-US" dirty="0"/>
          </a:p>
        </p:txBody>
      </p:sp>
      <p:sp>
        <p:nvSpPr>
          <p:cNvPr id="3" name="Content Placeholder 2"/>
          <p:cNvSpPr>
            <a:spLocks noGrp="1"/>
          </p:cNvSpPr>
          <p:nvPr>
            <p:ph idx="1"/>
          </p:nvPr>
        </p:nvSpPr>
        <p:spPr>
          <a:xfrm>
            <a:off x="457200" y="1356360"/>
            <a:ext cx="8229600" cy="4878977"/>
          </a:xfrm>
        </p:spPr>
        <p:txBody>
          <a:bodyPr>
            <a:normAutofit fontScale="92500" lnSpcReduction="20000"/>
          </a:bodyPr>
          <a:lstStyle/>
          <a:p>
            <a:r>
              <a:rPr lang="en-US" dirty="0" smtClean="0"/>
              <a:t>We tested our network against Lena and Cameraman</a:t>
            </a:r>
          </a:p>
          <a:p>
            <a:r>
              <a:rPr lang="en-US" dirty="0"/>
              <a:t>For Additive Gaussian White Noise</a:t>
            </a:r>
          </a:p>
          <a:p>
            <a:pPr lvl="1"/>
            <a:r>
              <a:rPr lang="en-US" dirty="0"/>
              <a:t>Mean: 0</a:t>
            </a:r>
          </a:p>
          <a:p>
            <a:pPr lvl="1"/>
            <a:r>
              <a:rPr lang="en-US" dirty="0"/>
              <a:t>Std.: 2.0</a:t>
            </a:r>
          </a:p>
          <a:p>
            <a:r>
              <a:rPr lang="en-US" dirty="0"/>
              <a:t>For Motion Noise/Blurring</a:t>
            </a:r>
          </a:p>
          <a:p>
            <a:pPr lvl="1"/>
            <a:r>
              <a:rPr lang="en-US" dirty="0"/>
              <a:t>Angle from 0: 11</a:t>
            </a:r>
          </a:p>
          <a:p>
            <a:pPr lvl="1"/>
            <a:r>
              <a:rPr lang="en-US" dirty="0"/>
              <a:t>Length: 21</a:t>
            </a:r>
          </a:p>
          <a:p>
            <a:r>
              <a:rPr lang="en-US" dirty="0"/>
              <a:t>For Gaussian Smoothing Noise</a:t>
            </a:r>
          </a:p>
          <a:p>
            <a:pPr lvl="1"/>
            <a:r>
              <a:rPr lang="en-US" dirty="0"/>
              <a:t>Mean: 0</a:t>
            </a:r>
          </a:p>
          <a:p>
            <a:pPr lvl="1"/>
            <a:r>
              <a:rPr lang="en-US" dirty="0"/>
              <a:t>Std.: </a:t>
            </a:r>
            <a:r>
              <a:rPr lang="en-US" dirty="0" smtClean="0"/>
              <a:t>2.0</a:t>
            </a: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58</a:t>
            </a:fld>
            <a:endParaRPr lang="en-US" dirty="0"/>
          </a:p>
        </p:txBody>
      </p:sp>
    </p:spTree>
    <p:extLst>
      <p:ext uri="{BB962C8B-B14F-4D97-AF65-F5344CB8AC3E}">
        <p14:creationId xmlns:p14="http://schemas.microsoft.com/office/powerpoint/2010/main" val="35575356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No Noise</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5979" b="28489"/>
          <a:stretch/>
        </p:blipFill>
        <p:spPr>
          <a:xfrm>
            <a:off x="1645914" y="1305495"/>
            <a:ext cx="5852172" cy="191506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5924" b="28479"/>
          <a:stretch/>
        </p:blipFill>
        <p:spPr>
          <a:xfrm>
            <a:off x="1645914" y="3337015"/>
            <a:ext cx="5852172" cy="2001328"/>
          </a:xfrm>
          <a:prstGeom prst="rect">
            <a:avLst/>
          </a:prstGeom>
        </p:spPr>
      </p:pic>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Noisy Images seem to have a much higher PSNR than the Wavelet CNN Reconstructed.</a:t>
            </a:r>
          </a:p>
          <a:p>
            <a:r>
              <a:rPr lang="en-US" dirty="0" smtClean="0"/>
              <a:t>This is because the original image should have unlimited PSNR, however, nominal noise was added to limit this. This behavior is expected.</a:t>
            </a:r>
            <a:endParaRPr lang="en-US" dirty="0"/>
          </a:p>
        </p:txBody>
      </p:sp>
    </p:spTree>
    <p:extLst>
      <p:ext uri="{BB962C8B-B14F-4D97-AF65-F5344CB8AC3E}">
        <p14:creationId xmlns:p14="http://schemas.microsoft.com/office/powerpoint/2010/main" val="2141513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Final Project Data Set</a:t>
            </a:r>
            <a:endParaRPr lang="en-US" dirty="0"/>
          </a:p>
        </p:txBody>
      </p:sp>
      <p:sp>
        <p:nvSpPr>
          <p:cNvPr id="3" name="Content Placeholder 2"/>
          <p:cNvSpPr>
            <a:spLocks noGrp="1"/>
          </p:cNvSpPr>
          <p:nvPr>
            <p:ph idx="1"/>
          </p:nvPr>
        </p:nvSpPr>
        <p:spPr>
          <a:xfrm>
            <a:off x="457200" y="1600200"/>
            <a:ext cx="8229600" cy="759823"/>
          </a:xfrm>
        </p:spPr>
        <p:txBody>
          <a:bodyPr>
            <a:normAutofit/>
          </a:bodyPr>
          <a:lstStyle/>
          <a:p>
            <a:r>
              <a:rPr lang="en-US" sz="1800" dirty="0" smtClean="0"/>
              <a:t>NWPU </a:t>
            </a:r>
            <a:r>
              <a:rPr lang="en-US" sz="1800" dirty="0"/>
              <a:t>RESISC 45</a:t>
            </a:r>
            <a:r>
              <a:rPr lang="en-US" sz="1800" dirty="0" smtClean="0"/>
              <a:t>: </a:t>
            </a:r>
            <a:r>
              <a:rPr lang="en-US" sz="1800" u="sng" dirty="0" smtClean="0">
                <a:hlinkClick r:id="rId2"/>
              </a:rPr>
              <a:t>http</a:t>
            </a:r>
            <a:r>
              <a:rPr lang="en-US" sz="1800" u="sng" dirty="0">
                <a:hlinkClick r:id="rId2"/>
              </a:rPr>
              <a:t>://www.escience.cn/people/JunweiHan/NWPU-RESISC45.html</a:t>
            </a:r>
            <a:endParaRPr lang="en-US" sz="1800" dirty="0"/>
          </a:p>
          <a:p>
            <a:pPr lvl="0"/>
            <a:endParaRPr lang="en-US" alt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6</a:t>
            </a:fld>
            <a:endParaRPr lang="en-US" dirty="0"/>
          </a:p>
        </p:txBody>
      </p:sp>
      <p:pic>
        <p:nvPicPr>
          <p:cNvPr id="6" name="Picture 5" descr="IMG_256"/>
          <p:cNvPicPr/>
          <p:nvPr/>
        </p:nvPicPr>
        <p:blipFill>
          <a:blip r:embed="rId3"/>
          <a:stretch>
            <a:fillRect/>
          </a:stretch>
        </p:blipFill>
        <p:spPr>
          <a:xfrm>
            <a:off x="457200" y="2573021"/>
            <a:ext cx="8229600" cy="3783330"/>
          </a:xfrm>
          <a:prstGeom prst="rect">
            <a:avLst/>
          </a:prstGeom>
          <a:noFill/>
          <a:ln w="9525">
            <a:noFill/>
          </a:ln>
        </p:spPr>
      </p:pic>
    </p:spTree>
    <p:extLst>
      <p:ext uri="{BB962C8B-B14F-4D97-AF65-F5344CB8AC3E}">
        <p14:creationId xmlns:p14="http://schemas.microsoft.com/office/powerpoint/2010/main" val="37922823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No Noise</a:t>
            </a:r>
            <a:endParaRPr lang="en-US"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Noisy Images seem to have a much higher PSNR than the Wavelet CNN Reconstructed.</a:t>
            </a:r>
          </a:p>
          <a:p>
            <a:r>
              <a:rPr lang="en-US" dirty="0" smtClean="0"/>
              <a:t>This is because the original image should have unlimited PSNR, however, nominal noise was added to limit this. This behavior is expected.</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369" r="10308"/>
          <a:stretch/>
        </p:blipFill>
        <p:spPr>
          <a:xfrm>
            <a:off x="288525" y="1553592"/>
            <a:ext cx="4233494" cy="390120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255" r="12531"/>
          <a:stretch/>
        </p:blipFill>
        <p:spPr>
          <a:xfrm>
            <a:off x="4625266" y="1417638"/>
            <a:ext cx="4156373" cy="4037161"/>
          </a:xfrm>
          <a:prstGeom prst="rect">
            <a:avLst/>
          </a:prstGeom>
        </p:spPr>
      </p:pic>
    </p:spTree>
    <p:extLst>
      <p:ext uri="{BB962C8B-B14F-4D97-AF65-F5344CB8AC3E}">
        <p14:creationId xmlns:p14="http://schemas.microsoft.com/office/powerpoint/2010/main" val="2910083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No Noise</a:t>
            </a:r>
            <a:endParaRPr lang="en-US"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Noisy Images seem to have a much higher PSNR than the Wavelet CNN Reconstructed.</a:t>
            </a:r>
          </a:p>
          <a:p>
            <a:r>
              <a:rPr lang="en-US" dirty="0" smtClean="0"/>
              <a:t>This is because the original image should have unlimited PSNR, however, nominal noise was added to limit this. This behavior is expected.</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369" r="10308"/>
          <a:stretch/>
        </p:blipFill>
        <p:spPr>
          <a:xfrm>
            <a:off x="288525" y="1553592"/>
            <a:ext cx="4233494" cy="3901207"/>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128" r="9010"/>
          <a:stretch/>
        </p:blipFill>
        <p:spPr>
          <a:xfrm>
            <a:off x="4522019" y="1417638"/>
            <a:ext cx="4411668" cy="4037161"/>
          </a:xfrm>
          <a:prstGeom prst="rect">
            <a:avLst/>
          </a:prstGeom>
        </p:spPr>
      </p:pic>
    </p:spTree>
    <p:extLst>
      <p:ext uri="{BB962C8B-B14F-4D97-AF65-F5344CB8AC3E}">
        <p14:creationId xmlns:p14="http://schemas.microsoft.com/office/powerpoint/2010/main" val="775292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No Noise</a:t>
            </a:r>
            <a:endParaRPr lang="en-US"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Noisy Images seem to have a much higher PSNR than the Wavelet CNN Reconstructed.</a:t>
            </a:r>
          </a:p>
          <a:p>
            <a:r>
              <a:rPr lang="en-US" dirty="0" smtClean="0"/>
              <a:t>This is because the original image should have unlimited PSNR, however, nominal noise was added to limit this. This behavior is expected.</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842" r="11380"/>
          <a:stretch/>
        </p:blipFill>
        <p:spPr>
          <a:xfrm>
            <a:off x="163902" y="1602297"/>
            <a:ext cx="4149306" cy="385250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169" r="13001"/>
          <a:stretch/>
        </p:blipFill>
        <p:spPr>
          <a:xfrm>
            <a:off x="4675517" y="1414805"/>
            <a:ext cx="4192438" cy="4039994"/>
          </a:xfrm>
          <a:prstGeom prst="rect">
            <a:avLst/>
          </a:prstGeom>
        </p:spPr>
      </p:pic>
    </p:spTree>
    <p:extLst>
      <p:ext uri="{BB962C8B-B14F-4D97-AF65-F5344CB8AC3E}">
        <p14:creationId xmlns:p14="http://schemas.microsoft.com/office/powerpoint/2010/main" val="315063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No Noise</a:t>
            </a:r>
            <a:endParaRPr lang="en-US"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Noisy Images seem to have a much higher PSNR than the Wavelet CNN Reconstructed.</a:t>
            </a:r>
          </a:p>
          <a:p>
            <a:r>
              <a:rPr lang="en-US" dirty="0" smtClean="0"/>
              <a:t>This is because the original image should have unlimited PSNR, however, nominal noise was added to limit this. This behavior is expected.</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842" r="11380"/>
          <a:stretch/>
        </p:blipFill>
        <p:spPr>
          <a:xfrm>
            <a:off x="163902" y="1602297"/>
            <a:ext cx="4149306" cy="385250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905" r="9021"/>
          <a:stretch/>
        </p:blipFill>
        <p:spPr>
          <a:xfrm>
            <a:off x="4727274" y="1448720"/>
            <a:ext cx="4330461" cy="4006079"/>
          </a:xfrm>
          <a:prstGeom prst="rect">
            <a:avLst/>
          </a:prstGeom>
        </p:spPr>
      </p:pic>
    </p:spTree>
    <p:extLst>
      <p:ext uri="{BB962C8B-B14F-4D97-AF65-F5344CB8AC3E}">
        <p14:creationId xmlns:p14="http://schemas.microsoft.com/office/powerpoint/2010/main" val="3344749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Testing: Wavelet – Additive Noise</a:t>
            </a:r>
            <a:endParaRPr lang="en-US"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The Wavelet Reconstructed images have a much higher PSNR than the original noisy images. This is because of the DWT’s ability to address high frequency components. The reconstructed images are filtered pretty well.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5334" b="29265"/>
          <a:stretch/>
        </p:blipFill>
        <p:spPr>
          <a:xfrm>
            <a:off x="1645914" y="1190445"/>
            <a:ext cx="5852172" cy="199270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5727" b="29068"/>
          <a:stretch/>
        </p:blipFill>
        <p:spPr>
          <a:xfrm>
            <a:off x="1645914" y="3183147"/>
            <a:ext cx="5852172" cy="1984075"/>
          </a:xfrm>
          <a:prstGeom prst="rect">
            <a:avLst/>
          </a:prstGeom>
        </p:spPr>
      </p:pic>
    </p:spTree>
    <p:extLst>
      <p:ext uri="{BB962C8B-B14F-4D97-AF65-F5344CB8AC3E}">
        <p14:creationId xmlns:p14="http://schemas.microsoft.com/office/powerpoint/2010/main" val="8612029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Testing: Wavelet – Additive Noise</a:t>
            </a:r>
            <a:endParaRPr lang="en-US"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much higher PSNR than the original noisy images. This is because of the DWT’s ability to address high frequency components.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021" r="11968"/>
          <a:stretch/>
        </p:blipFill>
        <p:spPr>
          <a:xfrm>
            <a:off x="457200" y="1642353"/>
            <a:ext cx="3779519" cy="358773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758" r="12706"/>
          <a:stretch/>
        </p:blipFill>
        <p:spPr>
          <a:xfrm>
            <a:off x="4572001" y="1362185"/>
            <a:ext cx="4114800" cy="3980256"/>
          </a:xfrm>
          <a:prstGeom prst="rect">
            <a:avLst/>
          </a:prstGeom>
        </p:spPr>
      </p:pic>
    </p:spTree>
    <p:extLst>
      <p:ext uri="{BB962C8B-B14F-4D97-AF65-F5344CB8AC3E}">
        <p14:creationId xmlns:p14="http://schemas.microsoft.com/office/powerpoint/2010/main" val="1759000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Testing: Wavelet – Additive Noise</a:t>
            </a:r>
            <a:endParaRPr lang="en-US"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much higher PSNR than the original noisy images. This is because of the DWT’s ability to address high frequency components.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021" r="11968"/>
          <a:stretch/>
        </p:blipFill>
        <p:spPr>
          <a:xfrm>
            <a:off x="457200" y="1642353"/>
            <a:ext cx="3779519" cy="358773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315" r="8727"/>
          <a:stretch/>
        </p:blipFill>
        <p:spPr>
          <a:xfrm>
            <a:off x="4520692" y="1417637"/>
            <a:ext cx="4166108" cy="3812445"/>
          </a:xfrm>
          <a:prstGeom prst="rect">
            <a:avLst/>
          </a:prstGeom>
        </p:spPr>
      </p:pic>
    </p:spTree>
    <p:extLst>
      <p:ext uri="{BB962C8B-B14F-4D97-AF65-F5344CB8AC3E}">
        <p14:creationId xmlns:p14="http://schemas.microsoft.com/office/powerpoint/2010/main" val="5909184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Testing: Wavelet – Additive Noise</a:t>
            </a:r>
            <a:endParaRPr lang="en-US"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much higher PSNR than the original noisy images. This is because of the DWT’s ability to address high frequency components.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579" r="11822"/>
          <a:stretch/>
        </p:blipFill>
        <p:spPr>
          <a:xfrm>
            <a:off x="241539" y="1417638"/>
            <a:ext cx="3990832" cy="376025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169" r="13001"/>
          <a:stretch/>
        </p:blipFill>
        <p:spPr>
          <a:xfrm>
            <a:off x="4623758" y="1255795"/>
            <a:ext cx="4025338" cy="3878969"/>
          </a:xfrm>
          <a:prstGeom prst="rect">
            <a:avLst/>
          </a:prstGeom>
        </p:spPr>
      </p:pic>
    </p:spTree>
    <p:extLst>
      <p:ext uri="{BB962C8B-B14F-4D97-AF65-F5344CB8AC3E}">
        <p14:creationId xmlns:p14="http://schemas.microsoft.com/office/powerpoint/2010/main" val="26243364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Testing: Wavelet – Additive Noise</a:t>
            </a:r>
            <a:endParaRPr lang="en-US"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much higher PSNR than the original noisy images. This is because of the DWT’s ability to address high frequency components.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579" r="11822"/>
          <a:stretch/>
        </p:blipFill>
        <p:spPr>
          <a:xfrm>
            <a:off x="241539" y="1417638"/>
            <a:ext cx="3990832" cy="376025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316" r="8874"/>
          <a:stretch/>
        </p:blipFill>
        <p:spPr>
          <a:xfrm>
            <a:off x="4649750" y="1279187"/>
            <a:ext cx="4252711" cy="3898709"/>
          </a:xfrm>
          <a:prstGeom prst="rect">
            <a:avLst/>
          </a:prstGeom>
        </p:spPr>
      </p:pic>
    </p:spTree>
    <p:extLst>
      <p:ext uri="{BB962C8B-B14F-4D97-AF65-F5344CB8AC3E}">
        <p14:creationId xmlns:p14="http://schemas.microsoft.com/office/powerpoint/2010/main" val="3098960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Motion Noise</a:t>
            </a:r>
            <a:endParaRPr lang="en-US" dirty="0"/>
          </a:p>
        </p:txBody>
      </p:sp>
      <p:sp>
        <p:nvSpPr>
          <p:cNvPr id="7" name="TextBox 6"/>
          <p:cNvSpPr txBox="1"/>
          <p:nvPr/>
        </p:nvSpPr>
        <p:spPr>
          <a:xfrm>
            <a:off x="457201" y="5454799"/>
            <a:ext cx="8229600" cy="1200329"/>
          </a:xfrm>
          <a:prstGeom prst="rect">
            <a:avLst/>
          </a:prstGeom>
          <a:solidFill>
            <a:srgbClr val="00B050"/>
          </a:solidFill>
        </p:spPr>
        <p:txBody>
          <a:bodyPr wrap="square" rtlCol="0">
            <a:spAutoFit/>
          </a:bodyPr>
          <a:lstStyle/>
          <a:p>
            <a:r>
              <a:rPr lang="en-US" dirty="0" smtClean="0"/>
              <a:t>The Wavelet Reconstructed images have a slightly higher PSNR than the original noisy images. This is because of the DWT’s ability to address the high frequency components. However, in motion noise, there are low frequency components of the noise as well.</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6317" b="28479"/>
          <a:stretch/>
        </p:blipFill>
        <p:spPr>
          <a:xfrm>
            <a:off x="1645914" y="1276710"/>
            <a:ext cx="5852172" cy="198407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5924" b="29069"/>
          <a:stretch/>
        </p:blipFill>
        <p:spPr>
          <a:xfrm>
            <a:off x="1645914" y="3370067"/>
            <a:ext cx="5852172" cy="1975449"/>
          </a:xfrm>
          <a:prstGeom prst="rect">
            <a:avLst/>
          </a:prstGeom>
        </p:spPr>
      </p:pic>
    </p:spTree>
    <p:extLst>
      <p:ext uri="{BB962C8B-B14F-4D97-AF65-F5344CB8AC3E}">
        <p14:creationId xmlns:p14="http://schemas.microsoft.com/office/powerpoint/2010/main" val="65058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Final Project: Part 1</a:t>
            </a:r>
            <a:endParaRPr lang="en-US" dirty="0"/>
          </a:p>
        </p:txBody>
      </p:sp>
      <p:sp>
        <p:nvSpPr>
          <p:cNvPr id="3" name="Content Placeholder 2"/>
          <p:cNvSpPr>
            <a:spLocks noGrp="1"/>
          </p:cNvSpPr>
          <p:nvPr>
            <p:ph idx="1"/>
          </p:nvPr>
        </p:nvSpPr>
        <p:spPr>
          <a:xfrm>
            <a:off x="457200" y="1356360"/>
            <a:ext cx="8229600" cy="1826787"/>
          </a:xfrm>
        </p:spPr>
        <p:txBody>
          <a:bodyPr>
            <a:normAutofit/>
          </a:bodyPr>
          <a:lstStyle/>
          <a:p>
            <a:r>
              <a:rPr lang="en-US" sz="2000" dirty="0"/>
              <a:t>Input noisy image pre-filtering [20 pts]:</a:t>
            </a:r>
          </a:p>
          <a:p>
            <a:r>
              <a:rPr lang="en-US" sz="2000" dirty="0" smtClean="0"/>
              <a:t>Develop </a:t>
            </a:r>
            <a:r>
              <a:rPr lang="en-US" sz="2000" dirty="0"/>
              <a:t>pre-filtering schemes on the input, before training for the deep residual network </a:t>
            </a:r>
            <a:r>
              <a:rPr lang="en-US" sz="2000" dirty="0" err="1"/>
              <a:t>denoising</a:t>
            </a:r>
            <a:r>
              <a:rPr lang="en-US" sz="2000" dirty="0"/>
              <a:t>, and see if prefiltering can improve the performance. Suggested method: bilateral filtering, try a number of different range and value kernel size and analyze the results.</a:t>
            </a:r>
          </a:p>
          <a:p>
            <a:pPr marL="0" indent="0">
              <a:buNone/>
            </a:pP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7</a:t>
            </a:fld>
            <a:endParaRPr lang="en-US" dirty="0"/>
          </a:p>
        </p:txBody>
      </p:sp>
      <p:pic>
        <p:nvPicPr>
          <p:cNvPr id="8" name="Picture 7"/>
          <p:cNvPicPr/>
          <p:nvPr/>
        </p:nvPicPr>
        <p:blipFill>
          <a:blip r:embed="rId2"/>
          <a:stretch>
            <a:fillRect/>
          </a:stretch>
        </p:blipFill>
        <p:spPr>
          <a:xfrm>
            <a:off x="457200" y="3226277"/>
            <a:ext cx="8229600" cy="1407694"/>
          </a:xfrm>
          <a:prstGeom prst="rect">
            <a:avLst/>
          </a:prstGeom>
          <a:noFill/>
          <a:ln>
            <a:noFill/>
          </a:ln>
        </p:spPr>
      </p:pic>
    </p:spTree>
    <p:extLst>
      <p:ext uri="{BB962C8B-B14F-4D97-AF65-F5344CB8AC3E}">
        <p14:creationId xmlns:p14="http://schemas.microsoft.com/office/powerpoint/2010/main" val="39328607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Motion Noise</a:t>
            </a:r>
            <a:endParaRPr lang="en-US" dirty="0"/>
          </a:p>
        </p:txBody>
      </p:sp>
      <p:sp>
        <p:nvSpPr>
          <p:cNvPr id="7" name="TextBox 6"/>
          <p:cNvSpPr txBox="1"/>
          <p:nvPr/>
        </p:nvSpPr>
        <p:spPr>
          <a:xfrm>
            <a:off x="457201" y="5454799"/>
            <a:ext cx="8229600" cy="1200329"/>
          </a:xfrm>
          <a:prstGeom prst="rect">
            <a:avLst/>
          </a:prstGeom>
          <a:solidFill>
            <a:srgbClr val="00B050"/>
          </a:solidFill>
        </p:spPr>
        <p:txBody>
          <a:bodyPr wrap="square" rtlCol="0">
            <a:spAutoFit/>
          </a:bodyPr>
          <a:lstStyle/>
          <a:p>
            <a:r>
              <a:rPr lang="en-US" dirty="0" smtClean="0"/>
              <a:t>The Wavelet Reconstructed images have a slightly higher PSNR than the original noisy images. This is because of the DWT’s ability to address the high frequency components. However, in motion noise, there are low frequency components of the noise as well.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579" r="12263"/>
          <a:stretch/>
        </p:blipFill>
        <p:spPr>
          <a:xfrm>
            <a:off x="319178" y="1380226"/>
            <a:ext cx="4182036" cy="396242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495" r="13443"/>
          <a:stretch/>
        </p:blipFill>
        <p:spPr>
          <a:xfrm>
            <a:off x="4856671" y="1310780"/>
            <a:ext cx="4088922" cy="4031875"/>
          </a:xfrm>
          <a:prstGeom prst="rect">
            <a:avLst/>
          </a:prstGeom>
        </p:spPr>
      </p:pic>
    </p:spTree>
    <p:extLst>
      <p:ext uri="{BB962C8B-B14F-4D97-AF65-F5344CB8AC3E}">
        <p14:creationId xmlns:p14="http://schemas.microsoft.com/office/powerpoint/2010/main" val="734538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Motion Noise</a:t>
            </a:r>
            <a:endParaRPr lang="en-US" dirty="0"/>
          </a:p>
        </p:txBody>
      </p:sp>
      <p:sp>
        <p:nvSpPr>
          <p:cNvPr id="7" name="TextBox 6"/>
          <p:cNvSpPr txBox="1"/>
          <p:nvPr/>
        </p:nvSpPr>
        <p:spPr>
          <a:xfrm>
            <a:off x="457201" y="5454799"/>
            <a:ext cx="8229600" cy="1200329"/>
          </a:xfrm>
          <a:prstGeom prst="rect">
            <a:avLst/>
          </a:prstGeom>
          <a:solidFill>
            <a:srgbClr val="00B050"/>
          </a:solidFill>
        </p:spPr>
        <p:txBody>
          <a:bodyPr wrap="square" rtlCol="0">
            <a:spAutoFit/>
          </a:bodyPr>
          <a:lstStyle/>
          <a:p>
            <a:r>
              <a:rPr lang="en-US" dirty="0" smtClean="0"/>
              <a:t>The Wavelet Reconstructed images have a slightly higher PSNR than the original noisy images. This is because of the DWT’s ability to address the high frequency components. However, in motion noise, there are low frequency components of the noise as well.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579" r="12263"/>
          <a:stretch/>
        </p:blipFill>
        <p:spPr>
          <a:xfrm>
            <a:off x="319178" y="1380226"/>
            <a:ext cx="4182036" cy="3962429"/>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759" r="9759"/>
          <a:stretch/>
        </p:blipFill>
        <p:spPr>
          <a:xfrm>
            <a:off x="4809017" y="1259456"/>
            <a:ext cx="4334983" cy="4039641"/>
          </a:xfrm>
          <a:prstGeom prst="rect">
            <a:avLst/>
          </a:prstGeom>
        </p:spPr>
      </p:pic>
    </p:spTree>
    <p:extLst>
      <p:ext uri="{BB962C8B-B14F-4D97-AF65-F5344CB8AC3E}">
        <p14:creationId xmlns:p14="http://schemas.microsoft.com/office/powerpoint/2010/main" val="1908793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Motion Noise</a:t>
            </a:r>
            <a:endParaRPr lang="en-US" dirty="0"/>
          </a:p>
        </p:txBody>
      </p:sp>
      <p:sp>
        <p:nvSpPr>
          <p:cNvPr id="7" name="TextBox 6"/>
          <p:cNvSpPr txBox="1"/>
          <p:nvPr/>
        </p:nvSpPr>
        <p:spPr>
          <a:xfrm>
            <a:off x="457201" y="5454799"/>
            <a:ext cx="8229600" cy="1200329"/>
          </a:xfrm>
          <a:prstGeom prst="rect">
            <a:avLst/>
          </a:prstGeom>
          <a:solidFill>
            <a:srgbClr val="00B050"/>
          </a:solidFill>
        </p:spPr>
        <p:txBody>
          <a:bodyPr wrap="square" rtlCol="0">
            <a:spAutoFit/>
          </a:bodyPr>
          <a:lstStyle/>
          <a:p>
            <a:r>
              <a:rPr lang="en-US" dirty="0" smtClean="0"/>
              <a:t>The Wavelet Reconstructed images have a slightly higher PSNR than the original noisy images. This is because of the DWT’s ability to address the high frequency components. However, in motion noise, there are low frequency components of the noise as well.</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579" r="11970"/>
          <a:stretch/>
        </p:blipFill>
        <p:spPr>
          <a:xfrm>
            <a:off x="327803" y="1543149"/>
            <a:ext cx="4010858" cy="378613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169" r="12854"/>
          <a:stretch/>
        </p:blipFill>
        <p:spPr>
          <a:xfrm>
            <a:off x="4804913" y="1363306"/>
            <a:ext cx="4123427" cy="3965981"/>
          </a:xfrm>
          <a:prstGeom prst="rect">
            <a:avLst/>
          </a:prstGeom>
        </p:spPr>
      </p:pic>
    </p:spTree>
    <p:extLst>
      <p:ext uri="{BB962C8B-B14F-4D97-AF65-F5344CB8AC3E}">
        <p14:creationId xmlns:p14="http://schemas.microsoft.com/office/powerpoint/2010/main" val="12348236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Motion Noise</a:t>
            </a:r>
            <a:endParaRPr lang="en-US" dirty="0"/>
          </a:p>
        </p:txBody>
      </p:sp>
      <p:sp>
        <p:nvSpPr>
          <p:cNvPr id="7" name="TextBox 6"/>
          <p:cNvSpPr txBox="1"/>
          <p:nvPr/>
        </p:nvSpPr>
        <p:spPr>
          <a:xfrm>
            <a:off x="457201" y="5454799"/>
            <a:ext cx="8229600" cy="1200329"/>
          </a:xfrm>
          <a:prstGeom prst="rect">
            <a:avLst/>
          </a:prstGeom>
          <a:solidFill>
            <a:srgbClr val="00B050"/>
          </a:solidFill>
        </p:spPr>
        <p:txBody>
          <a:bodyPr wrap="square" rtlCol="0">
            <a:spAutoFit/>
          </a:bodyPr>
          <a:lstStyle/>
          <a:p>
            <a:r>
              <a:rPr lang="en-US" dirty="0" smtClean="0"/>
              <a:t>The Wavelet Reconstructed images have a slightly higher PSNR than the original noisy images. This is because of the DWT’s ability to address the high frequency components. However, in motion noise, there are low frequency components of the noise as well.</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579" r="11970"/>
          <a:stretch/>
        </p:blipFill>
        <p:spPr>
          <a:xfrm>
            <a:off x="327803" y="1543149"/>
            <a:ext cx="4010858" cy="378613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874" r="9022"/>
          <a:stretch/>
        </p:blipFill>
        <p:spPr>
          <a:xfrm>
            <a:off x="4718649" y="1342035"/>
            <a:ext cx="4364966" cy="3987252"/>
          </a:xfrm>
          <a:prstGeom prst="rect">
            <a:avLst/>
          </a:prstGeom>
        </p:spPr>
      </p:pic>
    </p:spTree>
    <p:extLst>
      <p:ext uri="{BB962C8B-B14F-4D97-AF65-F5344CB8AC3E}">
        <p14:creationId xmlns:p14="http://schemas.microsoft.com/office/powerpoint/2010/main" val="613254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Smoothing</a:t>
            </a:r>
            <a:endParaRPr lang="en-US"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The Wavelet Reconstructed images have a lower PSNR than the original noisy images. This is because Gaussian Smoothing removes the high frequency components that the DWT is best suited for.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5727" b="28479"/>
          <a:stretch/>
        </p:blipFill>
        <p:spPr>
          <a:xfrm>
            <a:off x="1645914" y="1209104"/>
            <a:ext cx="5852172" cy="200995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5924" b="29265"/>
          <a:stretch/>
        </p:blipFill>
        <p:spPr>
          <a:xfrm>
            <a:off x="1645914" y="3219058"/>
            <a:ext cx="5852172" cy="1966823"/>
          </a:xfrm>
          <a:prstGeom prst="rect">
            <a:avLst/>
          </a:prstGeom>
        </p:spPr>
      </p:pic>
    </p:spTree>
    <p:extLst>
      <p:ext uri="{BB962C8B-B14F-4D97-AF65-F5344CB8AC3E}">
        <p14:creationId xmlns:p14="http://schemas.microsoft.com/office/powerpoint/2010/main" val="25096226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Smoothing</a:t>
            </a:r>
            <a:endParaRPr lang="en-US"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The Wavelet Reconstructed images have a lower PSNR than the original noisy images. This is because Gaussian Smoothing removes the high frequency components that the DWT is best suited for.</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727" r="12411"/>
          <a:stretch/>
        </p:blipFill>
        <p:spPr>
          <a:xfrm>
            <a:off x="457200" y="1535503"/>
            <a:ext cx="3781538" cy="359635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200" r="12706"/>
          <a:stretch/>
        </p:blipFill>
        <p:spPr>
          <a:xfrm>
            <a:off x="4872203" y="1417638"/>
            <a:ext cx="3892236" cy="3786566"/>
          </a:xfrm>
          <a:prstGeom prst="rect">
            <a:avLst/>
          </a:prstGeom>
        </p:spPr>
      </p:pic>
    </p:spTree>
    <p:extLst>
      <p:ext uri="{BB962C8B-B14F-4D97-AF65-F5344CB8AC3E}">
        <p14:creationId xmlns:p14="http://schemas.microsoft.com/office/powerpoint/2010/main" val="3498086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Smoothing</a:t>
            </a:r>
            <a:endParaRPr lang="en-US"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The Wavelet Reconstructed images have a lower PSNR than the original noisy images. This is because Gaussian Smoothing removes the high frequency components that the DWT is best suited for.</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727" r="12411"/>
          <a:stretch/>
        </p:blipFill>
        <p:spPr>
          <a:xfrm>
            <a:off x="457200" y="1535503"/>
            <a:ext cx="3781538" cy="3596356"/>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315" r="8874"/>
          <a:stretch/>
        </p:blipFill>
        <p:spPr>
          <a:xfrm>
            <a:off x="4847072" y="1417638"/>
            <a:ext cx="4098521" cy="3757353"/>
          </a:xfrm>
          <a:prstGeom prst="rect">
            <a:avLst/>
          </a:prstGeom>
        </p:spPr>
      </p:pic>
    </p:spTree>
    <p:extLst>
      <p:ext uri="{BB962C8B-B14F-4D97-AF65-F5344CB8AC3E}">
        <p14:creationId xmlns:p14="http://schemas.microsoft.com/office/powerpoint/2010/main" val="177843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Smoothing</a:t>
            </a:r>
            <a:endParaRPr lang="en-US"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The Wavelet Reconstructed images have a lower PSNR than the original noisy images. This is because Gaussian Smoothing removes the high frequency components that the DWT is best suited for.</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26" r="11675"/>
          <a:stretch/>
        </p:blipFill>
        <p:spPr>
          <a:xfrm>
            <a:off x="370937" y="1518248"/>
            <a:ext cx="3990717" cy="376015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317" r="13443"/>
          <a:stretch/>
        </p:blipFill>
        <p:spPr>
          <a:xfrm>
            <a:off x="4753155" y="1277791"/>
            <a:ext cx="4120115" cy="4000607"/>
          </a:xfrm>
          <a:prstGeom prst="rect">
            <a:avLst/>
          </a:prstGeom>
        </p:spPr>
      </p:pic>
    </p:spTree>
    <p:extLst>
      <p:ext uri="{BB962C8B-B14F-4D97-AF65-F5344CB8AC3E}">
        <p14:creationId xmlns:p14="http://schemas.microsoft.com/office/powerpoint/2010/main" val="3045578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Wavelet – Smoothing</a:t>
            </a:r>
            <a:endParaRPr lang="en-US"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The Wavelet Reconstructed images have a lower PSNR than the original noisy images. This is because Gaussian Smoothing removes the high frequency components that the DWT is best suited for.</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26" r="11675"/>
          <a:stretch/>
        </p:blipFill>
        <p:spPr>
          <a:xfrm>
            <a:off x="370937" y="1518248"/>
            <a:ext cx="3990717" cy="376015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463" r="8874"/>
          <a:stretch/>
        </p:blipFill>
        <p:spPr>
          <a:xfrm>
            <a:off x="4621282" y="1417638"/>
            <a:ext cx="4255299" cy="3908124"/>
          </a:xfrm>
          <a:prstGeom prst="rect">
            <a:avLst/>
          </a:prstGeom>
        </p:spPr>
      </p:pic>
    </p:spTree>
    <p:extLst>
      <p:ext uri="{BB962C8B-B14F-4D97-AF65-F5344CB8AC3E}">
        <p14:creationId xmlns:p14="http://schemas.microsoft.com/office/powerpoint/2010/main" val="2086921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Wavelet – Motion Plus White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higher PSNR than the original noisy images. This is because the Motion Plus White has a variety of high and low frequencies.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6121" b="29068"/>
          <a:stretch/>
        </p:blipFill>
        <p:spPr>
          <a:xfrm>
            <a:off x="1645914" y="1190446"/>
            <a:ext cx="5852172" cy="196682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5924" b="28479"/>
          <a:stretch/>
        </p:blipFill>
        <p:spPr>
          <a:xfrm>
            <a:off x="1645914" y="3270863"/>
            <a:ext cx="5852172" cy="2001328"/>
          </a:xfrm>
          <a:prstGeom prst="rect">
            <a:avLst/>
          </a:prstGeom>
        </p:spPr>
      </p:pic>
    </p:spTree>
    <p:extLst>
      <p:ext uri="{BB962C8B-B14F-4D97-AF65-F5344CB8AC3E}">
        <p14:creationId xmlns:p14="http://schemas.microsoft.com/office/powerpoint/2010/main" val="4089629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Training Code</a:t>
            </a:r>
            <a:endParaRPr lang="en-US" dirty="0"/>
          </a:p>
        </p:txBody>
      </p:sp>
      <p:sp>
        <p:nvSpPr>
          <p:cNvPr id="3" name="Content Placeholder 2"/>
          <p:cNvSpPr>
            <a:spLocks noGrp="1"/>
          </p:cNvSpPr>
          <p:nvPr>
            <p:ph idx="1"/>
          </p:nvPr>
        </p:nvSpPr>
        <p:spPr/>
        <p:txBody>
          <a:bodyPr/>
          <a:lstStyle/>
          <a:p>
            <a:r>
              <a:rPr lang="en-US" dirty="0" smtClean="0"/>
              <a:t>Files involved in Training:</a:t>
            </a:r>
          </a:p>
          <a:p>
            <a:pPr lvl="1"/>
            <a:r>
              <a:rPr lang="en-US" dirty="0" smtClean="0"/>
              <a:t>trainFP.py</a:t>
            </a:r>
          </a:p>
          <a:p>
            <a:pPr lvl="1"/>
            <a:r>
              <a:rPr lang="en-US" dirty="0" smtClean="0"/>
              <a:t>trainBilat.py</a:t>
            </a:r>
          </a:p>
          <a:p>
            <a:pPr lvl="1"/>
            <a:r>
              <a:rPr lang="en-US" dirty="0" smtClean="0"/>
              <a:t>trainCNN.py</a:t>
            </a:r>
          </a:p>
          <a:p>
            <a:pPr lvl="1"/>
            <a:r>
              <a:rPr lang="en-US" dirty="0" smtClean="0"/>
              <a:t>model.py</a:t>
            </a:r>
          </a:p>
          <a:p>
            <a:pPr lvl="1"/>
            <a:r>
              <a:rPr lang="en-US" dirty="0" smtClean="0"/>
              <a:t>dataset.py</a:t>
            </a:r>
          </a:p>
          <a:p>
            <a:pPr lvl="1"/>
            <a:r>
              <a:rPr lang="en-US" dirty="0" smtClean="0"/>
              <a:t>utils.py</a:t>
            </a:r>
          </a:p>
          <a:p>
            <a:pPr lvl="1"/>
            <a:r>
              <a:rPr lang="en-US" dirty="0" smtClean="0"/>
              <a:t>noise_generator.py</a:t>
            </a:r>
          </a:p>
        </p:txBody>
      </p:sp>
    </p:spTree>
    <p:extLst>
      <p:ext uri="{BB962C8B-B14F-4D97-AF65-F5344CB8AC3E}">
        <p14:creationId xmlns:p14="http://schemas.microsoft.com/office/powerpoint/2010/main" val="38791193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Wavelet – Motion Plus White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higher PSNR than the original noisy images. This is because the Motion Plus White has a variety of high and low frequencies.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317" r="11821"/>
          <a:stretch/>
        </p:blipFill>
        <p:spPr>
          <a:xfrm>
            <a:off x="181154" y="1354347"/>
            <a:ext cx="4080755" cy="388092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874" r="12117"/>
          <a:stretch/>
        </p:blipFill>
        <p:spPr>
          <a:xfrm>
            <a:off x="4594307" y="1164566"/>
            <a:ext cx="4325406" cy="4105915"/>
          </a:xfrm>
          <a:prstGeom prst="rect">
            <a:avLst/>
          </a:prstGeom>
        </p:spPr>
      </p:pic>
    </p:spTree>
    <p:extLst>
      <p:ext uri="{BB962C8B-B14F-4D97-AF65-F5344CB8AC3E}">
        <p14:creationId xmlns:p14="http://schemas.microsoft.com/office/powerpoint/2010/main" val="2116076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Wavelet – Motion Plus White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higher PSNR than the original noisy images. This is because the Motion Plus White has a variety of high and low frequencies.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317" r="11821"/>
          <a:stretch/>
        </p:blipFill>
        <p:spPr>
          <a:xfrm>
            <a:off x="181154" y="1354347"/>
            <a:ext cx="4080755" cy="388092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021" r="8874"/>
          <a:stretch/>
        </p:blipFill>
        <p:spPr>
          <a:xfrm>
            <a:off x="4598153" y="1216326"/>
            <a:ext cx="4399659" cy="4018942"/>
          </a:xfrm>
          <a:prstGeom prst="rect">
            <a:avLst/>
          </a:prstGeom>
        </p:spPr>
      </p:pic>
    </p:spTree>
    <p:extLst>
      <p:ext uri="{BB962C8B-B14F-4D97-AF65-F5344CB8AC3E}">
        <p14:creationId xmlns:p14="http://schemas.microsoft.com/office/powerpoint/2010/main" val="19013732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Wavelet – Motion Plus White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higher PSNR than the original noisy images. This is because the Motion Plus White has a variety of high and low frequencies.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432" r="11232"/>
          <a:stretch/>
        </p:blipFill>
        <p:spPr>
          <a:xfrm>
            <a:off x="327804" y="1638040"/>
            <a:ext cx="3852222" cy="359635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463" r="12707"/>
          <a:stretch/>
        </p:blipFill>
        <p:spPr>
          <a:xfrm>
            <a:off x="4846791" y="1417638"/>
            <a:ext cx="3960778" cy="3816758"/>
          </a:xfrm>
          <a:prstGeom prst="rect">
            <a:avLst/>
          </a:prstGeom>
        </p:spPr>
      </p:pic>
    </p:spTree>
    <p:extLst>
      <p:ext uri="{BB962C8B-B14F-4D97-AF65-F5344CB8AC3E}">
        <p14:creationId xmlns:p14="http://schemas.microsoft.com/office/powerpoint/2010/main" val="1876723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Wavelet – Motion Plus White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higher PSNR than the original noisy images. This is because the Motion Plus White has a variety of high and low frequencies.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432" r="11232"/>
          <a:stretch/>
        </p:blipFill>
        <p:spPr>
          <a:xfrm>
            <a:off x="327804" y="1638040"/>
            <a:ext cx="3852222" cy="359635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021" r="8874"/>
          <a:stretch/>
        </p:blipFill>
        <p:spPr>
          <a:xfrm>
            <a:off x="4730161" y="1417638"/>
            <a:ext cx="4258593" cy="3890083"/>
          </a:xfrm>
          <a:prstGeom prst="rect">
            <a:avLst/>
          </a:prstGeom>
        </p:spPr>
      </p:pic>
    </p:spTree>
    <p:extLst>
      <p:ext uri="{BB962C8B-B14F-4D97-AF65-F5344CB8AC3E}">
        <p14:creationId xmlns:p14="http://schemas.microsoft.com/office/powerpoint/2010/main" val="198809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Testing: Wavelet – Smoothing Plus White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higher PSNR than the original noisy images. This is because the Smoothing Plus White has a variety of high and low frequencies.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6121" b="29068"/>
          <a:stretch/>
        </p:blipFill>
        <p:spPr>
          <a:xfrm>
            <a:off x="1645914" y="1181820"/>
            <a:ext cx="5852172" cy="196682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5727" b="29068"/>
          <a:stretch/>
        </p:blipFill>
        <p:spPr>
          <a:xfrm>
            <a:off x="1645914" y="3174521"/>
            <a:ext cx="5852172" cy="1984075"/>
          </a:xfrm>
          <a:prstGeom prst="rect">
            <a:avLst/>
          </a:prstGeom>
        </p:spPr>
      </p:pic>
    </p:spTree>
    <p:extLst>
      <p:ext uri="{BB962C8B-B14F-4D97-AF65-F5344CB8AC3E}">
        <p14:creationId xmlns:p14="http://schemas.microsoft.com/office/powerpoint/2010/main" val="4192384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Testing: Wavelet – Smoothing Plus White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higher PSNR than the original noisy images. This is because the Smoothing Plus White has a variety of high and low frequencies.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727" r="11822"/>
          <a:stretch/>
        </p:blipFill>
        <p:spPr>
          <a:xfrm>
            <a:off x="301925" y="1594908"/>
            <a:ext cx="3901196" cy="368262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053" r="12707"/>
          <a:stretch/>
        </p:blipFill>
        <p:spPr>
          <a:xfrm>
            <a:off x="4735902" y="1417638"/>
            <a:ext cx="3975194" cy="3859891"/>
          </a:xfrm>
          <a:prstGeom prst="rect">
            <a:avLst/>
          </a:prstGeom>
        </p:spPr>
      </p:pic>
    </p:spTree>
    <p:extLst>
      <p:ext uri="{BB962C8B-B14F-4D97-AF65-F5344CB8AC3E}">
        <p14:creationId xmlns:p14="http://schemas.microsoft.com/office/powerpoint/2010/main" val="10273031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Testing: Wavelet – Smoothing Plus White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higher PSNR than the original noisy images. This is because the Smoothing Plus White has a variety of high and low frequencies.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727" r="11822"/>
          <a:stretch/>
        </p:blipFill>
        <p:spPr>
          <a:xfrm>
            <a:off x="301925" y="1594908"/>
            <a:ext cx="3901196" cy="368262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464" r="9611"/>
          <a:stretch/>
        </p:blipFill>
        <p:spPr>
          <a:xfrm>
            <a:off x="4494363" y="1304128"/>
            <a:ext cx="4287328" cy="3973401"/>
          </a:xfrm>
          <a:prstGeom prst="rect">
            <a:avLst/>
          </a:prstGeom>
        </p:spPr>
      </p:pic>
    </p:spTree>
    <p:extLst>
      <p:ext uri="{BB962C8B-B14F-4D97-AF65-F5344CB8AC3E}">
        <p14:creationId xmlns:p14="http://schemas.microsoft.com/office/powerpoint/2010/main" val="10946128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Testing: Wavelet – Smoothing Plus White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higher PSNR than the original noisy images. This is because the Smoothing Plus White has a variety of high and low frequencies.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284" r="11233"/>
          <a:stretch/>
        </p:blipFill>
        <p:spPr>
          <a:xfrm>
            <a:off x="155276" y="1586282"/>
            <a:ext cx="3970374" cy="369987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611" r="12117"/>
          <a:stretch/>
        </p:blipFill>
        <p:spPr>
          <a:xfrm>
            <a:off x="4433977" y="1359909"/>
            <a:ext cx="4097548" cy="3926246"/>
          </a:xfrm>
          <a:prstGeom prst="rect">
            <a:avLst/>
          </a:prstGeom>
        </p:spPr>
      </p:pic>
    </p:spTree>
    <p:extLst>
      <p:ext uri="{BB962C8B-B14F-4D97-AF65-F5344CB8AC3E}">
        <p14:creationId xmlns:p14="http://schemas.microsoft.com/office/powerpoint/2010/main" val="653415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Testing: Wavelet – Smoothing Plus White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The Wavelet Reconstructed images have a higher PSNR than the original noisy images. This is because the Smoothing Plus White has a variety of high and low frequencies.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284" r="11233"/>
          <a:stretch/>
        </p:blipFill>
        <p:spPr>
          <a:xfrm>
            <a:off x="155276" y="1586282"/>
            <a:ext cx="3970374" cy="369987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021" r="9759"/>
          <a:stretch/>
        </p:blipFill>
        <p:spPr>
          <a:xfrm>
            <a:off x="4370686" y="1417638"/>
            <a:ext cx="4170680" cy="3851264"/>
          </a:xfrm>
          <a:prstGeom prst="rect">
            <a:avLst/>
          </a:prstGeom>
        </p:spPr>
      </p:pic>
    </p:spTree>
    <p:extLst>
      <p:ext uri="{BB962C8B-B14F-4D97-AF65-F5344CB8AC3E}">
        <p14:creationId xmlns:p14="http://schemas.microsoft.com/office/powerpoint/2010/main" val="2403084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800" dirty="0" smtClean="0"/>
              <a:t>Wavelet Decomposition: Cameraman Before &amp; After</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220137857"/>
              </p:ext>
            </p:extLst>
          </p:nvPr>
        </p:nvGraphicFramePr>
        <p:xfrm>
          <a:off x="914400" y="1336040"/>
          <a:ext cx="7315200" cy="3139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tblGrid>
              <a:tr h="370840">
                <a:tc gridSpan="4">
                  <a:txBody>
                    <a:bodyPr/>
                    <a:lstStyle/>
                    <a:p>
                      <a:pPr algn="ctr"/>
                      <a:r>
                        <a:rPr lang="en-US" sz="2400" dirty="0" smtClean="0"/>
                        <a:t>Cameraman PSNR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Before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After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Gain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79.95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29.86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(-49.65)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14.69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19.94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5.25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17.13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18.12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0.99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27.56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17.90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(-9.66)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12.63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15.91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14.42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16.61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2.19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Tree>
    <p:extLst>
      <p:ext uri="{BB962C8B-B14F-4D97-AF65-F5344CB8AC3E}">
        <p14:creationId xmlns:p14="http://schemas.microsoft.com/office/powerpoint/2010/main" val="1816574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trainBilat.py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9</a:t>
            </a:fld>
            <a:endParaRPr lang="en-US" dirty="0"/>
          </a:p>
        </p:txBody>
      </p:sp>
      <p:sp>
        <p:nvSpPr>
          <p:cNvPr id="6" name="TextBox 5"/>
          <p:cNvSpPr txBox="1"/>
          <p:nvPr/>
        </p:nvSpPr>
        <p:spPr>
          <a:xfrm>
            <a:off x="4360262" y="1028368"/>
            <a:ext cx="4059060"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Include the needed packages</a:t>
            </a:r>
          </a:p>
          <a:p>
            <a:pPr marL="285750" indent="-285750">
              <a:buFont typeface="Arial" panose="020B0604020202020204" pitchFamily="34" charset="0"/>
              <a:buChar char="•"/>
            </a:pPr>
            <a:r>
              <a:rPr lang="en-US" dirty="0" smtClean="0"/>
              <a:t>Set the location of training data</a:t>
            </a:r>
          </a:p>
          <a:p>
            <a:pPr marL="285750" indent="-285750">
              <a:buFont typeface="Arial" panose="020B0604020202020204" pitchFamily="34" charset="0"/>
              <a:buChar char="•"/>
            </a:pPr>
            <a:r>
              <a:rPr lang="en-US" dirty="0" smtClean="0"/>
              <a:t>Tell the program HOW to find the GPU</a:t>
            </a:r>
          </a:p>
          <a:p>
            <a:pPr marL="285750" indent="-285750">
              <a:buFont typeface="Arial" panose="020B0604020202020204" pitchFamily="34" charset="0"/>
              <a:buChar char="•"/>
            </a:pPr>
            <a:r>
              <a:rPr lang="en-US" dirty="0" smtClean="0"/>
              <a:t>Set the training parameters</a:t>
            </a:r>
            <a:endParaRPr lang="en-US" dirty="0"/>
          </a:p>
        </p:txBody>
      </p:sp>
      <p:pic>
        <p:nvPicPr>
          <p:cNvPr id="7" name="Picture 6"/>
          <p:cNvPicPr>
            <a:picLocks noChangeAspect="1"/>
          </p:cNvPicPr>
          <p:nvPr/>
        </p:nvPicPr>
        <p:blipFill>
          <a:blip r:embed="rId2"/>
          <a:stretch>
            <a:fillRect/>
          </a:stretch>
        </p:blipFill>
        <p:spPr>
          <a:xfrm>
            <a:off x="177031" y="984070"/>
            <a:ext cx="3924640" cy="4328535"/>
          </a:xfrm>
          <a:prstGeom prst="rect">
            <a:avLst/>
          </a:prstGeom>
        </p:spPr>
      </p:pic>
    </p:spTree>
    <p:extLst>
      <p:ext uri="{BB962C8B-B14F-4D97-AF65-F5344CB8AC3E}">
        <p14:creationId xmlns:p14="http://schemas.microsoft.com/office/powerpoint/2010/main" val="16214836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800" dirty="0" smtClean="0"/>
              <a:t>Wavelet Decomposition: Lena Before &amp; After</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1414267033"/>
              </p:ext>
            </p:extLst>
          </p:nvPr>
        </p:nvGraphicFramePr>
        <p:xfrm>
          <a:off x="914400" y="1336040"/>
          <a:ext cx="7315200" cy="3139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tblGrid>
              <a:tr h="370840">
                <a:tc gridSpan="4">
                  <a:txBody>
                    <a:bodyPr/>
                    <a:lstStyle/>
                    <a:p>
                      <a:pPr algn="ctr"/>
                      <a:r>
                        <a:rPr lang="en-US" sz="2400" dirty="0" smtClean="0"/>
                        <a:t>Lena PSNR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Before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After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Gain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80.01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33.50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(-46.51)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14.51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22.19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7.68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19.27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20.80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1.53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34.37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20.45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(-13.92)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13.21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17.97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4.76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18.36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3.89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Tree>
    <p:extLst>
      <p:ext uri="{BB962C8B-B14F-4D97-AF65-F5344CB8AC3E}">
        <p14:creationId xmlns:p14="http://schemas.microsoft.com/office/powerpoint/2010/main" val="9166787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Discussion: Testing – Wavelet Preprocessing</a:t>
            </a:r>
            <a:endParaRPr lang="en-US" sz="2800" dirty="0"/>
          </a:p>
        </p:txBody>
      </p:sp>
      <p:sp>
        <p:nvSpPr>
          <p:cNvPr id="3" name="Content Placeholder 2"/>
          <p:cNvSpPr>
            <a:spLocks noGrp="1"/>
          </p:cNvSpPr>
          <p:nvPr>
            <p:ph idx="1"/>
          </p:nvPr>
        </p:nvSpPr>
        <p:spPr>
          <a:xfrm>
            <a:off x="457200" y="1600200"/>
            <a:ext cx="8229600" cy="4964502"/>
          </a:xfrm>
        </p:spPr>
        <p:txBody>
          <a:bodyPr>
            <a:normAutofit fontScale="70000" lnSpcReduction="20000"/>
          </a:bodyPr>
          <a:lstStyle/>
          <a:p>
            <a:r>
              <a:rPr lang="en-US" dirty="0" smtClean="0"/>
              <a:t>In cases where the noise had low frequency components, the wavelet preprocessing had negative impact.</a:t>
            </a:r>
          </a:p>
          <a:p>
            <a:r>
              <a:rPr lang="en-US" dirty="0" smtClean="0"/>
              <a:t>In cases where the noise had high frequency components, such as in additive white noise, the wavelet preprocessing had a significant improvement in PSNR.</a:t>
            </a:r>
          </a:p>
          <a:p>
            <a:r>
              <a:rPr lang="en-US" dirty="0" smtClean="0"/>
              <a:t>In cases where the noise had a combination of low and high frequency components, such as with motion noise, the wavelet preprocessing had a slight improvement to PSNR.</a:t>
            </a:r>
          </a:p>
          <a:p>
            <a:r>
              <a:rPr lang="en-US" dirty="0" smtClean="0"/>
              <a:t>In the case of No Noise, Wavelet Preprocessing was not significant.</a:t>
            </a:r>
          </a:p>
          <a:p>
            <a:r>
              <a:rPr lang="en-US" dirty="0" smtClean="0"/>
              <a:t>For Additive White Noise, Wavelet Preprocessing performs well.</a:t>
            </a:r>
          </a:p>
          <a:p>
            <a:r>
              <a:rPr lang="en-US" dirty="0" smtClean="0"/>
              <a:t>For Motion Noise, Wavelet Preprocessing gives a slight improvement.</a:t>
            </a:r>
          </a:p>
          <a:p>
            <a:r>
              <a:rPr lang="en-US" dirty="0" smtClean="0"/>
              <a:t>For Gaussian Smoothing Noise, Wavelet Preprocessing has a negative impact.</a:t>
            </a:r>
          </a:p>
        </p:txBody>
      </p:sp>
    </p:spTree>
    <p:extLst>
      <p:ext uri="{BB962C8B-B14F-4D97-AF65-F5344CB8AC3E}">
        <p14:creationId xmlns:p14="http://schemas.microsoft.com/office/powerpoint/2010/main" val="9953318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Bilateral – No Noise</a:t>
            </a:r>
            <a:endParaRPr lang="en-US" sz="3600"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The Bilateral filter is designed to noise while preserving edges. In the case when No Noise is present, the very high PSNR of the original image outweighs the performance of the prefiltered image.</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5531" b="27300"/>
          <a:stretch/>
        </p:blipFill>
        <p:spPr>
          <a:xfrm>
            <a:off x="1645914" y="1147313"/>
            <a:ext cx="5852172" cy="207034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3762" b="28479"/>
          <a:stretch/>
        </p:blipFill>
        <p:spPr>
          <a:xfrm>
            <a:off x="1645914" y="3217653"/>
            <a:ext cx="5852172" cy="2096218"/>
          </a:xfrm>
          <a:prstGeom prst="rect">
            <a:avLst/>
          </a:prstGeom>
        </p:spPr>
      </p:pic>
    </p:spTree>
    <p:extLst>
      <p:ext uri="{BB962C8B-B14F-4D97-AF65-F5344CB8AC3E}">
        <p14:creationId xmlns:p14="http://schemas.microsoft.com/office/powerpoint/2010/main" val="1131166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Bilateral – Additive Noise</a:t>
            </a:r>
            <a:endParaRPr lang="en-US" sz="3600" dirty="0"/>
          </a:p>
        </p:txBody>
      </p:sp>
      <p:sp>
        <p:nvSpPr>
          <p:cNvPr id="7" name="TextBox 6"/>
          <p:cNvSpPr txBox="1"/>
          <p:nvPr/>
        </p:nvSpPr>
        <p:spPr>
          <a:xfrm>
            <a:off x="457201" y="5454799"/>
            <a:ext cx="8229600" cy="646331"/>
          </a:xfrm>
          <a:prstGeom prst="rect">
            <a:avLst/>
          </a:prstGeom>
          <a:solidFill>
            <a:srgbClr val="00B050"/>
          </a:solidFill>
        </p:spPr>
        <p:txBody>
          <a:bodyPr wrap="square" rtlCol="0">
            <a:spAutoFit/>
          </a:bodyPr>
          <a:lstStyle/>
          <a:p>
            <a:r>
              <a:rPr lang="en-US" dirty="0" smtClean="0"/>
              <a:t>In the case of additive noise, the bilateral prefiltering removes a significant amount of noise and can provide a decent improvement to PSNR.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351" b="28281"/>
          <a:stretch/>
        </p:blipFill>
        <p:spPr>
          <a:xfrm>
            <a:off x="1645914" y="1104182"/>
            <a:ext cx="5852172" cy="20789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4941" b="27104"/>
          <a:stretch/>
        </p:blipFill>
        <p:spPr>
          <a:xfrm>
            <a:off x="1645914" y="3266550"/>
            <a:ext cx="5852172" cy="2104845"/>
          </a:xfrm>
          <a:prstGeom prst="rect">
            <a:avLst/>
          </a:prstGeom>
        </p:spPr>
      </p:pic>
    </p:spTree>
    <p:extLst>
      <p:ext uri="{BB962C8B-B14F-4D97-AF65-F5344CB8AC3E}">
        <p14:creationId xmlns:p14="http://schemas.microsoft.com/office/powerpoint/2010/main" val="17504506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Bilateral – Motion Noise</a:t>
            </a:r>
            <a:endParaRPr lang="en-US" sz="3600"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In the case of motion noise, the bilateral prefiltering removes only a slight improvement to PSNR. This is because the motion noise will smooth the edges in one direction.</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5334" b="27300"/>
          <a:stretch/>
        </p:blipFill>
        <p:spPr>
          <a:xfrm>
            <a:off x="1645914" y="1130061"/>
            <a:ext cx="5852172" cy="207896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5334" b="28282"/>
          <a:stretch/>
        </p:blipFill>
        <p:spPr>
          <a:xfrm>
            <a:off x="1645914" y="3209027"/>
            <a:ext cx="5852172" cy="2035834"/>
          </a:xfrm>
          <a:prstGeom prst="rect">
            <a:avLst/>
          </a:prstGeom>
        </p:spPr>
      </p:pic>
    </p:spTree>
    <p:extLst>
      <p:ext uri="{BB962C8B-B14F-4D97-AF65-F5344CB8AC3E}">
        <p14:creationId xmlns:p14="http://schemas.microsoft.com/office/powerpoint/2010/main" val="506248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Bilateral – Smoothing Noise</a:t>
            </a:r>
            <a:endParaRPr lang="en-US" sz="3600"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In the case of smoothing noise, the bilateral prefiltering degrades the PSNR of the image. This is because the bilateral filter is designed as a edge preserving filter, whereas Gaussian smoothing destroys the edges. This behavior is expected.</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351" b="27889"/>
          <a:stretch/>
        </p:blipFill>
        <p:spPr>
          <a:xfrm>
            <a:off x="1645914" y="1130060"/>
            <a:ext cx="5852172" cy="209621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5924" b="27496"/>
          <a:stretch/>
        </p:blipFill>
        <p:spPr>
          <a:xfrm>
            <a:off x="1645914" y="3243532"/>
            <a:ext cx="5852172" cy="2044461"/>
          </a:xfrm>
          <a:prstGeom prst="rect">
            <a:avLst/>
          </a:prstGeom>
        </p:spPr>
      </p:pic>
    </p:spTree>
    <p:extLst>
      <p:ext uri="{BB962C8B-B14F-4D97-AF65-F5344CB8AC3E}">
        <p14:creationId xmlns:p14="http://schemas.microsoft.com/office/powerpoint/2010/main" val="16850455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Testing: Bilateral – Motion Plus White Noise</a:t>
            </a:r>
            <a:endParaRPr lang="en-US" sz="3600"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In the case of motion plus white noise, the bilateral filter operates more effectively. It is effective at removing Gaussian white noise. Therefore, the improvement to PSNR is strong.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5137" b="28086"/>
          <a:stretch/>
        </p:blipFill>
        <p:spPr>
          <a:xfrm>
            <a:off x="1645914" y="1086928"/>
            <a:ext cx="5852172" cy="205308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5334" b="27889"/>
          <a:stretch/>
        </p:blipFill>
        <p:spPr>
          <a:xfrm>
            <a:off x="1645914" y="3148641"/>
            <a:ext cx="5852172" cy="2053087"/>
          </a:xfrm>
          <a:prstGeom prst="rect">
            <a:avLst/>
          </a:prstGeom>
        </p:spPr>
      </p:pic>
    </p:spTree>
    <p:extLst>
      <p:ext uri="{BB962C8B-B14F-4D97-AF65-F5344CB8AC3E}">
        <p14:creationId xmlns:p14="http://schemas.microsoft.com/office/powerpoint/2010/main" val="2312898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Testing: Bilateral – Smoothing Plus White Noise</a:t>
            </a:r>
            <a:endParaRPr lang="en-US" sz="2800" dirty="0"/>
          </a:p>
        </p:txBody>
      </p:sp>
      <p:sp>
        <p:nvSpPr>
          <p:cNvPr id="7" name="TextBox 6"/>
          <p:cNvSpPr txBox="1"/>
          <p:nvPr/>
        </p:nvSpPr>
        <p:spPr>
          <a:xfrm>
            <a:off x="457201" y="5454799"/>
            <a:ext cx="8229600" cy="923330"/>
          </a:xfrm>
          <a:prstGeom prst="rect">
            <a:avLst/>
          </a:prstGeom>
          <a:solidFill>
            <a:srgbClr val="00B050"/>
          </a:solidFill>
        </p:spPr>
        <p:txBody>
          <a:bodyPr wrap="square" rtlCol="0">
            <a:spAutoFit/>
          </a:bodyPr>
          <a:lstStyle/>
          <a:p>
            <a:r>
              <a:rPr lang="en-US" dirty="0" smtClean="0"/>
              <a:t>In the case of smoothing plus white noise, the bilateral filter operates more effectively. It is effective at removing Gaussian white noise. Therefore, the improvement to PSNR is strong.</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5334" b="28086"/>
          <a:stretch/>
        </p:blipFill>
        <p:spPr>
          <a:xfrm>
            <a:off x="1645914" y="1104182"/>
            <a:ext cx="5852172" cy="204446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5924" b="27889"/>
          <a:stretch/>
        </p:blipFill>
        <p:spPr>
          <a:xfrm>
            <a:off x="1645914" y="3288116"/>
            <a:ext cx="5852172" cy="2027208"/>
          </a:xfrm>
          <a:prstGeom prst="rect">
            <a:avLst/>
          </a:prstGeom>
        </p:spPr>
      </p:pic>
    </p:spTree>
    <p:extLst>
      <p:ext uri="{BB962C8B-B14F-4D97-AF65-F5344CB8AC3E}">
        <p14:creationId xmlns:p14="http://schemas.microsoft.com/office/powerpoint/2010/main" val="26470418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800" dirty="0" smtClean="0"/>
              <a:t>Bilateral Prefiltering: Cameraman Before &amp; After</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2817905265"/>
              </p:ext>
            </p:extLst>
          </p:nvPr>
        </p:nvGraphicFramePr>
        <p:xfrm>
          <a:off x="914400" y="1336040"/>
          <a:ext cx="7315200" cy="3139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tblGrid>
              <a:tr h="370840">
                <a:tc gridSpan="4">
                  <a:txBody>
                    <a:bodyPr/>
                    <a:lstStyle/>
                    <a:p>
                      <a:pPr algn="ctr"/>
                      <a:r>
                        <a:rPr lang="en-US" sz="2400" dirty="0" smtClean="0"/>
                        <a:t>Cameraman PSNR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Before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After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Gain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79.98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18.94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(-61.04)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14.75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16.39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1.64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17.13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17.74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0.61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27.56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19.86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(-7.70)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12.65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15.55</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2.90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16.47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Tree>
    <p:extLst>
      <p:ext uri="{BB962C8B-B14F-4D97-AF65-F5344CB8AC3E}">
        <p14:creationId xmlns:p14="http://schemas.microsoft.com/office/powerpoint/2010/main" val="21690633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800" dirty="0" smtClean="0"/>
              <a:t>Bilateral Prefiltering: Lena Before &amp; After</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2766971539"/>
              </p:ext>
            </p:extLst>
          </p:nvPr>
        </p:nvGraphicFramePr>
        <p:xfrm>
          <a:off x="914400" y="1336040"/>
          <a:ext cx="7315200" cy="3139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207489048"/>
                    </a:ext>
                  </a:extLst>
                </a:gridCol>
                <a:gridCol w="1828800">
                  <a:extLst>
                    <a:ext uri="{9D8B030D-6E8A-4147-A177-3AD203B41FA5}">
                      <a16:colId xmlns:a16="http://schemas.microsoft.com/office/drawing/2014/main" val="4014333966"/>
                    </a:ext>
                  </a:extLst>
                </a:gridCol>
                <a:gridCol w="1828800">
                  <a:extLst>
                    <a:ext uri="{9D8B030D-6E8A-4147-A177-3AD203B41FA5}">
                      <a16:colId xmlns:a16="http://schemas.microsoft.com/office/drawing/2014/main" val="71883213"/>
                    </a:ext>
                  </a:extLst>
                </a:gridCol>
                <a:gridCol w="1828800">
                  <a:extLst>
                    <a:ext uri="{9D8B030D-6E8A-4147-A177-3AD203B41FA5}">
                      <a16:colId xmlns:a16="http://schemas.microsoft.com/office/drawing/2014/main" val="2946040069"/>
                    </a:ext>
                  </a:extLst>
                </a:gridCol>
              </a:tblGrid>
              <a:tr h="370840">
                <a:tc gridSpan="4">
                  <a:txBody>
                    <a:bodyPr/>
                    <a:lstStyle/>
                    <a:p>
                      <a:pPr algn="ctr"/>
                      <a:r>
                        <a:rPr lang="en-US" sz="2400" dirty="0" smtClean="0"/>
                        <a:t>Lena PSNR (dB)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1705723"/>
                  </a:ext>
                </a:extLst>
              </a:tr>
              <a:tr h="370840">
                <a:tc>
                  <a:txBody>
                    <a:bodyPr/>
                    <a:lstStyle/>
                    <a:p>
                      <a:r>
                        <a:rPr lang="en-US" sz="1200" b="1" dirty="0" smtClean="0"/>
                        <a:t>Noise Method</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Before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After</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200" b="1" dirty="0" smtClean="0"/>
                        <a:t>Gain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16002684"/>
                  </a:ext>
                </a:extLst>
              </a:tr>
              <a:tr h="370840">
                <a:tc>
                  <a:txBody>
                    <a:bodyPr/>
                    <a:lstStyle/>
                    <a:p>
                      <a:r>
                        <a:rPr lang="en-US" sz="1200" dirty="0" smtClean="0"/>
                        <a:t>No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79.98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23.68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(-56.30)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52847"/>
                  </a:ext>
                </a:extLst>
              </a:tr>
              <a:tr h="370840">
                <a:tc>
                  <a:txBody>
                    <a:bodyPr/>
                    <a:lstStyle/>
                    <a:p>
                      <a:r>
                        <a:rPr lang="en-US" sz="1200" dirty="0" smtClean="0"/>
                        <a:t>Gaussian</a:t>
                      </a:r>
                      <a:r>
                        <a:rPr lang="en-US" sz="1200" baseline="0" dirty="0" smtClean="0"/>
                        <a:t> White Noise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14.50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18.38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3.88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669686"/>
                  </a:ext>
                </a:extLst>
              </a:tr>
              <a:tr h="370840">
                <a:tc>
                  <a:txBody>
                    <a:bodyPr/>
                    <a:lstStyle/>
                    <a:p>
                      <a:r>
                        <a:rPr lang="en-US" sz="1200" dirty="0" smtClean="0"/>
                        <a:t>Motion Blur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19.27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20.97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3961487"/>
                  </a:ext>
                </a:extLst>
              </a:tr>
              <a:tr h="370840">
                <a:tc>
                  <a:txBody>
                    <a:bodyPr/>
                    <a:lstStyle/>
                    <a:p>
                      <a:r>
                        <a:rPr lang="en-US" sz="1200" dirty="0" smtClean="0"/>
                        <a:t>Gaussian Smoothing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34.37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24.69</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(-9.68)</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026280"/>
                  </a:ext>
                </a:extLst>
              </a:tr>
              <a:tr h="370840">
                <a:tc>
                  <a:txBody>
                    <a:bodyPr/>
                    <a:lstStyle/>
                    <a:p>
                      <a:r>
                        <a:rPr lang="en-US" sz="1200" dirty="0" smtClean="0"/>
                        <a:t>Motion +</a:t>
                      </a:r>
                      <a:r>
                        <a:rPr lang="en-US" sz="1200" baseline="0" dirty="0" smtClean="0"/>
                        <a:t>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13.21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17.27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4.06</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412894"/>
                  </a:ext>
                </a:extLst>
              </a:tr>
              <a:tr h="370840">
                <a:tc>
                  <a:txBody>
                    <a:bodyPr/>
                    <a:lstStyle/>
                    <a:p>
                      <a:r>
                        <a:rPr lang="en-US" sz="1200" dirty="0" smtClean="0"/>
                        <a:t>Smoothing + Gaussian White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14.43</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18.10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3.67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139201"/>
                  </a:ext>
                </a:extLst>
              </a:tr>
            </a:tbl>
          </a:graphicData>
        </a:graphic>
      </p:graphicFrame>
    </p:spTree>
    <p:extLst>
      <p:ext uri="{BB962C8B-B14F-4D97-AF65-F5344CB8AC3E}">
        <p14:creationId xmlns:p14="http://schemas.microsoft.com/office/powerpoint/2010/main" val="2922917598"/>
      </p:ext>
    </p:extLst>
  </p:cSld>
  <p:clrMapOvr>
    <a:masterClrMapping/>
  </p:clrMapOvr>
</p:sld>
</file>

<file path=ppt/theme/theme1.xml><?xml version="1.0" encoding="utf-8"?>
<a:theme xmlns:a="http://schemas.openxmlformats.org/drawingml/2006/main" name="UMKC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MKCTheme" id="{9B642C76-F6A3-44C6-BC3A-5AD706DC6656}" vid="{FBFDC74E-E553-49AD-A9BF-D597CD6D7A1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a:solidFill>
            <a:schemeClr val="tx1"/>
          </a:solidFill>
        </a:ln>
      </a:spPr>
      <a:bodyPr rtlCol="0" anchor="ctr"/>
      <a:lstStyle>
        <a:defPPr algn="ctr">
          <a:defRPr sz="1600" b="1" dirty="0" smtClean="0"/>
        </a:defPPr>
      </a:lstStyle>
      <a:style>
        <a:lnRef idx="1">
          <a:schemeClr val="accent1"/>
        </a:lnRef>
        <a:fillRef idx="3">
          <a:schemeClr val="accent1"/>
        </a:fillRef>
        <a:effectRef idx="2">
          <a:schemeClr val="accent1"/>
        </a:effectRef>
        <a:fontRef idx="minor">
          <a:schemeClr val="lt1"/>
        </a:fontRef>
      </a:style>
    </a:spDef>
    <a:lnDef>
      <a:spPr>
        <a:ln w="38100">
          <a:tailEnd type="triangle"/>
        </a:ln>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UMKCTheme</Template>
  <TotalTime>1934</TotalTime>
  <Words>6331</Words>
  <Application>Microsoft Office PowerPoint</Application>
  <PresentationFormat>On-screen Show (4:3)</PresentationFormat>
  <Paragraphs>1003</Paragraphs>
  <Slides>124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124</vt:i4>
      </vt:variant>
    </vt:vector>
  </HeadingPairs>
  <TitlesOfParts>
    <vt:vector size="130" baseType="lpstr">
      <vt:lpstr>Arial</vt:lpstr>
      <vt:lpstr>Calibri</vt:lpstr>
      <vt:lpstr>Helvetica</vt:lpstr>
      <vt:lpstr>Times New Roman</vt:lpstr>
      <vt:lpstr>UMKCTheme</vt:lpstr>
      <vt:lpstr>Custom Design</vt:lpstr>
      <vt:lpstr>ECE5584 Digital Image Processing: Final Project Image Restoration with Deep Learning Fall 2019</vt:lpstr>
      <vt:lpstr>Final Project: Introduction</vt:lpstr>
      <vt:lpstr>Final Project: Part 1 Introduction</vt:lpstr>
      <vt:lpstr>Final Project: Part 2 Introduction</vt:lpstr>
      <vt:lpstr>Final Project Data Set</vt:lpstr>
      <vt:lpstr>Final Project Data Set</vt:lpstr>
      <vt:lpstr>Final Project: Part 1</vt:lpstr>
      <vt:lpstr>Part 1: Training Code</vt:lpstr>
      <vt:lpstr>From trainBilat.py</vt:lpstr>
      <vt:lpstr>From trainBilat.py</vt:lpstr>
      <vt:lpstr>From trainBilat.py</vt:lpstr>
      <vt:lpstr>From trainBilat.py</vt:lpstr>
      <vt:lpstr>From trainBilat.py</vt:lpstr>
      <vt:lpstr>From trainBilat.py</vt:lpstr>
      <vt:lpstr>From trainBilat.py</vt:lpstr>
      <vt:lpstr>From trainBilat.py</vt:lpstr>
      <vt:lpstr>From trainBilat.py</vt:lpstr>
      <vt:lpstr>From trainCNN.py</vt:lpstr>
      <vt:lpstr>From dataset.py</vt:lpstr>
      <vt:lpstr>From model.py</vt:lpstr>
      <vt:lpstr>From utils.py</vt:lpstr>
      <vt:lpstr>From noise_generator.py</vt:lpstr>
      <vt:lpstr>From noise_generator.py</vt:lpstr>
      <vt:lpstr>From trainCNN.py</vt:lpstr>
      <vt:lpstr>Final Project: Part 2</vt:lpstr>
      <vt:lpstr>Part 2: Training Code</vt:lpstr>
      <vt:lpstr>From trainWavelet.py</vt:lpstr>
      <vt:lpstr>From trainWavelet.py</vt:lpstr>
      <vt:lpstr>From calcWavelet.py</vt:lpstr>
      <vt:lpstr>Training Various Configurations: From trainFP.py</vt:lpstr>
      <vt:lpstr>Training Various Configurations: From trainFP.py</vt:lpstr>
      <vt:lpstr>Testing Code</vt:lpstr>
      <vt:lpstr>From testImage.py</vt:lpstr>
      <vt:lpstr>From testImage.py</vt:lpstr>
      <vt:lpstr>From testImage.py</vt:lpstr>
      <vt:lpstr>From testImage.py</vt:lpstr>
      <vt:lpstr>From testImage.py</vt:lpstr>
      <vt:lpstr>From testImage.py</vt:lpstr>
      <vt:lpstr>From testImage.py</vt:lpstr>
      <vt:lpstr>From testImage.py</vt:lpstr>
      <vt:lpstr>Testing Various Configurations: From testFP.py</vt:lpstr>
      <vt:lpstr>Testing Various Configurations: From testFP.py</vt:lpstr>
      <vt:lpstr>Training Parameters for Final Project</vt:lpstr>
      <vt:lpstr>Training Parameters: Noise Parameters</vt:lpstr>
      <vt:lpstr>Training Results: Wavelets</vt:lpstr>
      <vt:lpstr>Training Results: Wavelets</vt:lpstr>
      <vt:lpstr>Training Results: Wavelets</vt:lpstr>
      <vt:lpstr>Training Results: Bilateral</vt:lpstr>
      <vt:lpstr>Training Results: Bilateral</vt:lpstr>
      <vt:lpstr>Training Results: Bilateral</vt:lpstr>
      <vt:lpstr>Training Results: Standard CNN</vt:lpstr>
      <vt:lpstr>Training Results: Standard CNN</vt:lpstr>
      <vt:lpstr>Training Results: Standard CNN</vt:lpstr>
      <vt:lpstr>Discussion: Preprocessing Impact on Training</vt:lpstr>
      <vt:lpstr>Discussion: Noise Impact on Training</vt:lpstr>
      <vt:lpstr>Discussion: Noise Impact on Training</vt:lpstr>
      <vt:lpstr>Discussion: Preprocessing vs Noise</vt:lpstr>
      <vt:lpstr>Testing Parameters:</vt:lpstr>
      <vt:lpstr>Testing: Wavelet – No Noise</vt:lpstr>
      <vt:lpstr>Testing: Wavelet – No Noise</vt:lpstr>
      <vt:lpstr>Testing: Wavelet – No Noise</vt:lpstr>
      <vt:lpstr>Testing: Wavelet – No Noise</vt:lpstr>
      <vt:lpstr>Testing: Wavelet – No Noise</vt:lpstr>
      <vt:lpstr>Testing: Wavelet – Additive Noise</vt:lpstr>
      <vt:lpstr>Testing: Wavelet – Additive Noise</vt:lpstr>
      <vt:lpstr>Testing: Wavelet – Additive Noise</vt:lpstr>
      <vt:lpstr>Testing: Wavelet – Additive Noise</vt:lpstr>
      <vt:lpstr>Testing: Wavelet – Additive Noise</vt:lpstr>
      <vt:lpstr>Testing: Wavelet – Motion Noise</vt:lpstr>
      <vt:lpstr>Testing: Wavelet – Motion Noise</vt:lpstr>
      <vt:lpstr>Testing: Wavelet – Motion Noise</vt:lpstr>
      <vt:lpstr>Testing: Wavelet – Motion Noise</vt:lpstr>
      <vt:lpstr>Testing: Wavelet – Motion Noise</vt:lpstr>
      <vt:lpstr>Testing: Wavelet – Smoothing</vt:lpstr>
      <vt:lpstr>Testing: Wavelet – Smoothing</vt:lpstr>
      <vt:lpstr>Testing: Wavelet – Smoothing</vt:lpstr>
      <vt:lpstr>Testing: Wavelet – Smoothing</vt:lpstr>
      <vt:lpstr>Testing: Wavelet – Smoothing</vt:lpstr>
      <vt:lpstr>Testing: Wavelet – Motion Plus White</vt:lpstr>
      <vt:lpstr>Testing: Wavelet – Motion Plus White</vt:lpstr>
      <vt:lpstr>Testing: Wavelet – Motion Plus White</vt:lpstr>
      <vt:lpstr>Testing: Wavelet – Motion Plus White</vt:lpstr>
      <vt:lpstr>Testing: Wavelet – Motion Plus White</vt:lpstr>
      <vt:lpstr>Testing: Wavelet – Smoothing Plus White</vt:lpstr>
      <vt:lpstr>Testing: Wavelet – Smoothing Plus White</vt:lpstr>
      <vt:lpstr>Testing: Wavelet – Smoothing Plus White</vt:lpstr>
      <vt:lpstr>Testing: Wavelet – Smoothing Plus White</vt:lpstr>
      <vt:lpstr>Testing: Wavelet – Smoothing Plus White</vt:lpstr>
      <vt:lpstr>Wavelet Decomposition: Cameraman Before &amp; After</vt:lpstr>
      <vt:lpstr>Wavelet Decomposition: Lena Before &amp; After</vt:lpstr>
      <vt:lpstr>Discussion: Testing – Wavelet Preprocessing</vt:lpstr>
      <vt:lpstr>Testing: Bilateral – No Noise</vt:lpstr>
      <vt:lpstr>Testing: Bilateral – Additive Noise</vt:lpstr>
      <vt:lpstr>Testing: Bilateral – Motion Noise</vt:lpstr>
      <vt:lpstr>Testing: Bilateral – Smoothing Noise</vt:lpstr>
      <vt:lpstr>Testing: Bilateral – Motion Plus White Noise</vt:lpstr>
      <vt:lpstr>Testing: Bilateral – Smoothing Plus White Noise</vt:lpstr>
      <vt:lpstr>Bilateral Prefiltering: Cameraman Before &amp; After</vt:lpstr>
      <vt:lpstr>Bilateral Prefiltering: Lena Before &amp; After</vt:lpstr>
      <vt:lpstr>Discussion: Testing – Bilateral Prefiltering</vt:lpstr>
      <vt:lpstr>Testing: No Prefiltering CNN – No Noise</vt:lpstr>
      <vt:lpstr>Testing: No Prefiltering CNN – Additive Noise</vt:lpstr>
      <vt:lpstr>Testing: No Prefiltering CNN – Motion Noise</vt:lpstr>
      <vt:lpstr>Testing: No Prefiltering CNN – Smoothing Noise</vt:lpstr>
      <vt:lpstr>Testing: No Prefiltering CNN – Motion Plus White Noise</vt:lpstr>
      <vt:lpstr>Testing: No Prefiltering CNN – Smoothing Plus White Noise</vt:lpstr>
      <vt:lpstr>No Prefiltering: Cameraman Before &amp; After</vt:lpstr>
      <vt:lpstr>No Prefiltering: Lena Before &amp; After</vt:lpstr>
      <vt:lpstr>Discussion: Testing – No Prefiltering CNN</vt:lpstr>
      <vt:lpstr>Testing: Wiener Filter – No Noise</vt:lpstr>
      <vt:lpstr>Testing: Wiener Filter – Additive Noise</vt:lpstr>
      <vt:lpstr>Testing: Wiener Filter – Motion Noise</vt:lpstr>
      <vt:lpstr>Testing: Wiener Filter – Smoothing Noise</vt:lpstr>
      <vt:lpstr>Testing: Wiener Filter – Motion Plus White Noise</vt:lpstr>
      <vt:lpstr>Testing: Wiener Filter – Smoothing Plus White Noise</vt:lpstr>
      <vt:lpstr>Wiener Filter: Cameraman Before &amp; After</vt:lpstr>
      <vt:lpstr>Wiener Filter: Lena Before &amp; After</vt:lpstr>
      <vt:lpstr>Discussion: Testing – Wiener Filtering</vt:lpstr>
      <vt:lpstr>Side-by-Side Comparison: Cameraman</vt:lpstr>
      <vt:lpstr>Side-by-Side Comparison: Cameraman</vt:lpstr>
      <vt:lpstr>Side-by-Side Comparison: Lena</vt:lpstr>
      <vt:lpstr>Side-by-Side Comparison: Lena</vt:lpstr>
      <vt:lpstr>Conclusion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haruka akita</dc:creator>
  <cp:lastModifiedBy>Matthew Kayrish</cp:lastModifiedBy>
  <cp:revision>502</cp:revision>
  <cp:lastPrinted>2019-12-10T21:54:54Z</cp:lastPrinted>
  <dcterms:created xsi:type="dcterms:W3CDTF">2019-11-02T01:50:20Z</dcterms:created>
  <dcterms:modified xsi:type="dcterms:W3CDTF">2019-12-10T22:28:37Z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1033-11.1.0.8372</vt:lpwstr>
  </property>
</Properties>
</file>